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76" r:id="rId3"/>
    <p:sldMasterId id="2147483687" r:id="rId4"/>
  </p:sldMasterIdLst>
  <p:notesMasterIdLst>
    <p:notesMasterId r:id="rId25"/>
  </p:notesMasterIdLst>
  <p:sldIdLst>
    <p:sldId id="2563" r:id="rId5"/>
    <p:sldId id="2564" r:id="rId6"/>
    <p:sldId id="2566" r:id="rId7"/>
    <p:sldId id="2531" r:id="rId8"/>
    <p:sldId id="256" r:id="rId9"/>
    <p:sldId id="2535" r:id="rId10"/>
    <p:sldId id="2567" r:id="rId11"/>
    <p:sldId id="2556" r:id="rId12"/>
    <p:sldId id="2536" r:id="rId13"/>
    <p:sldId id="2562" r:id="rId14"/>
    <p:sldId id="2589" r:id="rId15"/>
    <p:sldId id="2553" r:id="rId16"/>
    <p:sldId id="2585" r:id="rId17"/>
    <p:sldId id="2532" r:id="rId18"/>
    <p:sldId id="2533" r:id="rId19"/>
    <p:sldId id="2595" r:id="rId20"/>
    <p:sldId id="2586" r:id="rId21"/>
    <p:sldId id="2596" r:id="rId22"/>
    <p:sldId id="2560" r:id="rId23"/>
    <p:sldId id="262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D6DB"/>
    <a:srgbClr val="002D72"/>
    <a:srgbClr val="102C70"/>
    <a:srgbClr val="2F6293"/>
    <a:srgbClr val="DEE9F7"/>
    <a:srgbClr val="203648"/>
    <a:srgbClr val="FAA938"/>
    <a:srgbClr val="0E0E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4627E4-42BD-4D8F-AC27-34467800B54F}" v="2" dt="2022-03-01T16:40:09.428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883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-34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18383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e e dat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2174593"/>
            <a:ext cx="16323471" cy="648365"/>
          </a:xfrm>
          <a:prstGeom prst="rect">
            <a:avLst/>
          </a:prstGeom>
        </p:spPr>
        <p:txBody>
          <a:bodyPr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200" b="1"/>
            </a:lvl1pPr>
          </a:lstStyle>
          <a:p>
            <a:r>
              <a:t>Autore e data</a:t>
            </a:r>
          </a:p>
        </p:txBody>
      </p:sp>
      <p:sp>
        <p:nvSpPr>
          <p:cNvPr id="12" name="Titolo presentazione"/>
          <p:cNvSpPr txBox="1">
            <a:spLocks noGrp="1"/>
          </p:cNvSpPr>
          <p:nvPr>
            <p:ph type="title" hasCustomPrompt="1"/>
          </p:nvPr>
        </p:nvSpPr>
        <p:spPr>
          <a:xfrm>
            <a:off x="4030265" y="2607468"/>
            <a:ext cx="16325237" cy="4643439"/>
          </a:xfrm>
          <a:prstGeom prst="rect">
            <a:avLst/>
          </a:prstGeom>
        </p:spPr>
        <p:txBody>
          <a:bodyPr anchor="b"/>
          <a:lstStyle>
            <a:lvl1pPr>
              <a:defRPr sz="11400" spc="-228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t>Titolo presentazione</a:t>
            </a:r>
          </a:p>
        </p:txBody>
      </p:sp>
      <p:sp>
        <p:nvSpPr>
          <p:cNvPr id="13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7179468"/>
            <a:ext cx="16323470" cy="204806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5pPr>
          </a:lstStyle>
          <a:p>
            <a:r>
              <a:t>Sottotitolo presentazione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7110" y="12954296"/>
            <a:ext cx="409780" cy="41587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chiar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5018484"/>
            <a:ext cx="16323470" cy="368126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Dichiarazione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formazione import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Dettagli informazion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8732784"/>
            <a:ext cx="16323469" cy="9447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</a:lstStyle>
          <a:p>
            <a:r>
              <a:t>Dettagli informazione</a:t>
            </a:r>
          </a:p>
        </p:txBody>
      </p:sp>
      <p:sp>
        <p:nvSpPr>
          <p:cNvPr id="107" name="Corpo livello uno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030265" y="1404937"/>
            <a:ext cx="16323470" cy="732784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83843" y="5232796"/>
            <a:ext cx="16216314" cy="3268267"/>
          </a:xfrm>
          <a:prstGeom prst="rect">
            <a:avLst/>
          </a:prstGeom>
        </p:spPr>
        <p:txBody>
          <a:bodyPr anchor="ctr"/>
          <a:lstStyle>
            <a:lvl1pPr marL="642937" indent="-482203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42937" indent="-25003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42937" indent="432196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42937" indent="889396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42937" indent="1346596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“Citazione degna di nota”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6" name="Attribuzion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762500" y="9036843"/>
            <a:ext cx="15537657" cy="6483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200" b="1"/>
            </a:lvl1pPr>
          </a:lstStyle>
          <a:p>
            <a:r>
              <a:t>Attribuzione</a:t>
            </a:r>
          </a:p>
        </p:txBody>
      </p:sp>
      <p:sp>
        <p:nvSpPr>
          <p:cNvPr id="11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magine"/>
          <p:cNvSpPr>
            <a:spLocks noGrp="1"/>
          </p:cNvSpPr>
          <p:nvPr>
            <p:ph type="pic" idx="21"/>
          </p:nvPr>
        </p:nvSpPr>
        <p:spPr>
          <a:xfrm>
            <a:off x="119062" y="966878"/>
            <a:ext cx="15701048" cy="1177578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Immagine"/>
          <p:cNvSpPr>
            <a:spLocks noGrp="1"/>
          </p:cNvSpPr>
          <p:nvPr>
            <p:ph type="pic" sz="quarter" idx="22"/>
          </p:nvPr>
        </p:nvSpPr>
        <p:spPr>
          <a:xfrm>
            <a:off x="12325945" y="410765"/>
            <a:ext cx="8072438" cy="64579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Immagine"/>
          <p:cNvSpPr>
            <a:spLocks noGrp="1"/>
          </p:cNvSpPr>
          <p:nvPr>
            <p:ph type="pic" idx="23"/>
          </p:nvPr>
        </p:nvSpPr>
        <p:spPr>
          <a:xfrm>
            <a:off x="10057804" y="3866554"/>
            <a:ext cx="11162111" cy="129913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886640052_3195x2556.jpeg"/>
          <p:cNvSpPr>
            <a:spLocks noGrp="1"/>
          </p:cNvSpPr>
          <p:nvPr>
            <p:ph type="pic" idx="21"/>
          </p:nvPr>
        </p:nvSpPr>
        <p:spPr>
          <a:xfrm>
            <a:off x="1619250" y="-1482329"/>
            <a:ext cx="20288250" cy="162306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7110" y="12954296"/>
            <a:ext cx="409780" cy="4158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048002" y="2244726"/>
            <a:ext cx="18288000" cy="47752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048002" y="7204077"/>
            <a:ext cx="18288000" cy="331152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8" indent="0" algn="ctr">
              <a:buNone/>
              <a:defRPr sz="1800"/>
            </a:lvl3pPr>
            <a:lvl4pPr marL="1371536" indent="0" algn="ctr">
              <a:buNone/>
              <a:defRPr sz="1600"/>
            </a:lvl4pPr>
            <a:lvl5pPr marL="1828716" indent="0" algn="ctr">
              <a:buNone/>
              <a:defRPr sz="1600"/>
            </a:lvl5pPr>
            <a:lvl6pPr marL="2285894" indent="0" algn="ctr">
              <a:buNone/>
              <a:defRPr sz="1600"/>
            </a:lvl6pPr>
            <a:lvl7pPr marL="2743072" indent="0" algn="ctr">
              <a:buNone/>
              <a:defRPr sz="1600"/>
            </a:lvl7pPr>
            <a:lvl8pPr marL="3200252" indent="0" algn="ctr">
              <a:buNone/>
              <a:defRPr sz="1600"/>
            </a:lvl8pPr>
            <a:lvl9pPr marL="365743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F8ABAB-2C0A-45E0-8705-6A8191C3F889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C573C-BF86-403C-8F64-BADCCCAC238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18824233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B87E10-BE4D-4DB3-8E81-B64DCE5BD0F8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C6C751-61B1-4BC9-9DE4-5AFA794825A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72643765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63700" y="3419476"/>
            <a:ext cx="21031200" cy="570547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63700" y="9178928"/>
            <a:ext cx="21031200" cy="300037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02E0A2-A149-4E40-BD05-9E9AC726D2BF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E5DDC-80CD-49E9-9A3F-18F6496766C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279851831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439400" cy="870267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2268200" y="3651250"/>
            <a:ext cx="10439400" cy="870267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750C17-940F-4CAC-AD7E-E4553256B5ED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5436C-9C19-4E25-80C0-3BB28BEDE15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1328360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mmagine"/>
          <p:cNvSpPr>
            <a:spLocks noGrp="1"/>
          </p:cNvSpPr>
          <p:nvPr>
            <p:ph type="pic" idx="21"/>
          </p:nvPr>
        </p:nvSpPr>
        <p:spPr>
          <a:xfrm>
            <a:off x="2518171" y="-1287976"/>
            <a:ext cx="25081385" cy="15021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itolo presentazione"/>
          <p:cNvSpPr txBox="1">
            <a:spLocks noGrp="1"/>
          </p:cNvSpPr>
          <p:nvPr>
            <p:ph type="title" hasCustomPrompt="1"/>
          </p:nvPr>
        </p:nvSpPr>
        <p:spPr>
          <a:xfrm>
            <a:off x="4030265" y="7286625"/>
            <a:ext cx="16323470" cy="4643438"/>
          </a:xfrm>
          <a:prstGeom prst="rect">
            <a:avLst/>
          </a:prstGeom>
        </p:spPr>
        <p:txBody>
          <a:bodyPr anchor="b"/>
          <a:lstStyle>
            <a:lvl1pPr>
              <a:defRPr sz="11400" spc="-228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t>Titolo presentazione</a:t>
            </a:r>
          </a:p>
        </p:txBody>
      </p:sp>
      <p:sp>
        <p:nvSpPr>
          <p:cNvPr id="23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11858625"/>
            <a:ext cx="16323470" cy="9699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5pPr>
          </a:lstStyle>
          <a:p>
            <a:r>
              <a:t>Sottotitolo presentazione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Autore e dat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030265" y="803671"/>
            <a:ext cx="16323471" cy="6483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200" b="1"/>
            </a:lvl1pPr>
          </a:lstStyle>
          <a:p>
            <a:r>
              <a:t>Autore e data</a:t>
            </a:r>
          </a:p>
        </p:txBody>
      </p:sp>
      <p:sp>
        <p:nvSpPr>
          <p:cNvPr id="2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253" y="12954296"/>
            <a:ext cx="409779" cy="41587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79576" y="730253"/>
            <a:ext cx="21031200" cy="265112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79574" y="3362329"/>
            <a:ext cx="10315576" cy="164782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8" indent="0">
              <a:buNone/>
              <a:defRPr sz="1800" b="1"/>
            </a:lvl3pPr>
            <a:lvl4pPr marL="1371536" indent="0">
              <a:buNone/>
              <a:defRPr sz="1600" b="1"/>
            </a:lvl4pPr>
            <a:lvl5pPr marL="1828716" indent="0">
              <a:buNone/>
              <a:defRPr sz="1600" b="1"/>
            </a:lvl5pPr>
            <a:lvl6pPr marL="2285894" indent="0">
              <a:buNone/>
              <a:defRPr sz="1600" b="1"/>
            </a:lvl6pPr>
            <a:lvl7pPr marL="2743072" indent="0">
              <a:buNone/>
              <a:defRPr sz="1600" b="1"/>
            </a:lvl7pPr>
            <a:lvl8pPr marL="3200252" indent="0">
              <a:buNone/>
              <a:defRPr sz="1600" b="1"/>
            </a:lvl8pPr>
            <a:lvl9pPr marL="365743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679574" y="5010150"/>
            <a:ext cx="10315576" cy="736917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12344402" y="3362329"/>
            <a:ext cx="10366376" cy="164782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8" indent="0">
              <a:buNone/>
              <a:defRPr sz="1800" b="1"/>
            </a:lvl3pPr>
            <a:lvl4pPr marL="1371536" indent="0">
              <a:buNone/>
              <a:defRPr sz="1600" b="1"/>
            </a:lvl4pPr>
            <a:lvl5pPr marL="1828716" indent="0">
              <a:buNone/>
              <a:defRPr sz="1600" b="1"/>
            </a:lvl5pPr>
            <a:lvl6pPr marL="2285894" indent="0">
              <a:buNone/>
              <a:defRPr sz="1600" b="1"/>
            </a:lvl6pPr>
            <a:lvl7pPr marL="2743072" indent="0">
              <a:buNone/>
              <a:defRPr sz="1600" b="1"/>
            </a:lvl7pPr>
            <a:lvl8pPr marL="3200252" indent="0">
              <a:buNone/>
              <a:defRPr sz="1600" b="1"/>
            </a:lvl8pPr>
            <a:lvl9pPr marL="365743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12344402" y="5010150"/>
            <a:ext cx="10366376" cy="736917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895AA7-43C2-4C56-B5CB-3C014DA23717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FAEB2-0B7D-47E5-AFF9-3A22C23CE77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89643013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64B0B2-1033-4C6A-AF35-9F8141E30FF4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CE8CC-B706-4AF7-BA29-52165D4BABA8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13443117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5FD9A4-1272-4FCF-8B7A-5C1878501726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D6CC5-97CD-4761-A343-F3290601D33C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3077060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79576" y="914400"/>
            <a:ext cx="7864476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366376" y="1974853"/>
            <a:ext cx="12344400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79576" y="4114800"/>
            <a:ext cx="7864476" cy="7623176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8" indent="0">
              <a:buNone/>
              <a:defRPr sz="1200"/>
            </a:lvl3pPr>
            <a:lvl4pPr marL="1371536" indent="0">
              <a:buNone/>
              <a:defRPr sz="1000"/>
            </a:lvl4pPr>
            <a:lvl5pPr marL="1828716" indent="0">
              <a:buNone/>
              <a:defRPr sz="1000"/>
            </a:lvl5pPr>
            <a:lvl6pPr marL="2285894" indent="0">
              <a:buNone/>
              <a:defRPr sz="1000"/>
            </a:lvl6pPr>
            <a:lvl7pPr marL="2743072" indent="0">
              <a:buNone/>
              <a:defRPr sz="1000"/>
            </a:lvl7pPr>
            <a:lvl8pPr marL="3200252" indent="0">
              <a:buNone/>
              <a:defRPr sz="1000"/>
            </a:lvl8pPr>
            <a:lvl9pPr marL="365743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A95734-5767-463F-85FF-0807E1E4B346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F4C660-06E2-4AEE-A225-1C3D61E3428B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4618355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79576" y="914400"/>
            <a:ext cx="7864476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0366376" y="1974853"/>
            <a:ext cx="12344400" cy="97472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8" indent="0">
              <a:buNone/>
              <a:defRPr sz="2400"/>
            </a:lvl3pPr>
            <a:lvl4pPr marL="1371536" indent="0">
              <a:buNone/>
              <a:defRPr sz="2000"/>
            </a:lvl4pPr>
            <a:lvl5pPr marL="1828716" indent="0">
              <a:buNone/>
              <a:defRPr sz="2000"/>
            </a:lvl5pPr>
            <a:lvl6pPr marL="2285894" indent="0">
              <a:buNone/>
              <a:defRPr sz="2000"/>
            </a:lvl6pPr>
            <a:lvl7pPr marL="2743072" indent="0">
              <a:buNone/>
              <a:defRPr sz="2000"/>
            </a:lvl7pPr>
            <a:lvl8pPr marL="3200252" indent="0">
              <a:buNone/>
              <a:defRPr sz="2000"/>
            </a:lvl8pPr>
            <a:lvl9pPr marL="365743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79576" y="4114800"/>
            <a:ext cx="7864476" cy="7623176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8" indent="0">
              <a:buNone/>
              <a:defRPr sz="1200"/>
            </a:lvl3pPr>
            <a:lvl4pPr marL="1371536" indent="0">
              <a:buNone/>
              <a:defRPr sz="1000"/>
            </a:lvl4pPr>
            <a:lvl5pPr marL="1828716" indent="0">
              <a:buNone/>
              <a:defRPr sz="1000"/>
            </a:lvl5pPr>
            <a:lvl6pPr marL="2285894" indent="0">
              <a:buNone/>
              <a:defRPr sz="1000"/>
            </a:lvl6pPr>
            <a:lvl7pPr marL="2743072" indent="0">
              <a:buNone/>
              <a:defRPr sz="1000"/>
            </a:lvl7pPr>
            <a:lvl8pPr marL="3200252" indent="0">
              <a:buNone/>
              <a:defRPr sz="1000"/>
            </a:lvl8pPr>
            <a:lvl9pPr marL="365743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20C552-9A79-48DE-9231-EBBA70049D55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111A8-492C-415D-9689-438311EA59C4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70463081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D6624B-5F50-459C-BCEF-95587C035005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24325-784A-47DA-BDD1-333F0052440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28657845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621000" cy="11623676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607242-5790-4D7A-9D7C-93F02B67FCDA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2360C-DDF3-4DCC-9805-14B2137F2FF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225841556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3"/>
          <p:cNvSpPr>
            <a:spLocks noGrp="1"/>
          </p:cNvSpPr>
          <p:nvPr>
            <p:ph type="body" sz="quarter" idx="10"/>
          </p:nvPr>
        </p:nvSpPr>
        <p:spPr>
          <a:xfrm>
            <a:off x="287868" y="400596"/>
            <a:ext cx="23856376" cy="15716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 baseline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graphicFrame>
        <p:nvGraphicFramePr>
          <p:cNvPr id="2" name="Oggetto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63481167"/>
              </p:ext>
            </p:extLst>
          </p:nvPr>
        </p:nvGraphicFramePr>
        <p:xfrm>
          <a:off x="4236" y="3179"/>
          <a:ext cx="4232" cy="3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iapositiva think-cell" r:id="rId4" imgW="383" imgH="384" progId="TCLayout.ActiveDocument.1">
                  <p:embed/>
                </p:oleObj>
              </mc:Choice>
              <mc:Fallback>
                <p:oleObj name="Diapositiva think-cell" r:id="rId4" imgW="383" imgH="384" progId="TCLayout.ActiveDocument.1">
                  <p:embed/>
                  <p:pic>
                    <p:nvPicPr>
                      <p:cNvPr id="2" name="Oggetto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36" y="3179"/>
                        <a:ext cx="4232" cy="31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ttangolo 5"/>
          <p:cNvSpPr/>
          <p:nvPr userDrawn="1"/>
        </p:nvSpPr>
        <p:spPr>
          <a:xfrm>
            <a:off x="1667899" y="326127"/>
            <a:ext cx="21467270" cy="7437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4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magine 9" descr="graph b"/>
          <p:cNvPicPr>
            <a:picLocks noChangeAspect="1"/>
          </p:cNvPicPr>
          <p:nvPr userDrawn="1"/>
        </p:nvPicPr>
        <p:blipFill rotWithShape="1">
          <a:blip r:embed="rId6" cstate="print"/>
          <a:srcRect l="1525" t="47532" r="88475" b="34095"/>
          <a:stretch/>
        </p:blipFill>
        <p:spPr bwMode="auto">
          <a:xfrm>
            <a:off x="286680" y="12665117"/>
            <a:ext cx="960000" cy="817630"/>
          </a:xfrm>
          <a:prstGeom prst="rect">
            <a:avLst/>
          </a:prstGeom>
          <a:noFill/>
        </p:spPr>
      </p:pic>
      <p:cxnSp>
        <p:nvCxnSpPr>
          <p:cNvPr id="9" name="Connettore 1 8"/>
          <p:cNvCxnSpPr/>
          <p:nvPr userDrawn="1"/>
        </p:nvCxnSpPr>
        <p:spPr>
          <a:xfrm>
            <a:off x="1406771" y="13060760"/>
            <a:ext cx="2171077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4">
            <a:extLst>
              <a:ext uri="{FF2B5EF4-FFF2-40B4-BE49-F238E27FC236}">
                <a16:creationId xmlns:a16="http://schemas.microsoft.com/office/drawing/2014/main" id="{2C257BBC-33C3-4F37-90B1-B53A971160BD}"/>
              </a:ext>
            </a:extLst>
          </p:cNvPr>
          <p:cNvCxnSpPr/>
          <p:nvPr userDrawn="1"/>
        </p:nvCxnSpPr>
        <p:spPr>
          <a:xfrm>
            <a:off x="1439335" y="1061358"/>
            <a:ext cx="2160270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8">
            <a:extLst>
              <a:ext uri="{FF2B5EF4-FFF2-40B4-BE49-F238E27FC236}">
                <a16:creationId xmlns:a16="http://schemas.microsoft.com/office/drawing/2014/main" id="{9C6ADA98-3211-4037-97BF-A8BB43D8EF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269187" y="12814700"/>
            <a:ext cx="1903046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2945BE2-3D4D-4AE5-90FB-049602E5EF25}" type="slidenum">
              <a:rPr lang="it-IT" altLang="fr-FR" sz="1600" b="1" smtClean="0">
                <a:solidFill>
                  <a:srgbClr val="0034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‹N›</a:t>
            </a:fld>
            <a:endParaRPr lang="it-IT" altLang="fr-FR" sz="1600" b="1" dirty="0">
              <a:solidFill>
                <a:srgbClr val="0034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230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quarter" idx="10"/>
          </p:nvPr>
        </p:nvSpPr>
        <p:spPr>
          <a:xfrm>
            <a:off x="1904935" y="2376000"/>
            <a:ext cx="20383642" cy="15716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 baseline="0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0"/>
            <a:r>
              <a:rPr lang="it-IT" dirty="0"/>
              <a:t>Secondo livello</a:t>
            </a:r>
          </a:p>
        </p:txBody>
      </p:sp>
      <p:pic>
        <p:nvPicPr>
          <p:cNvPr id="3" name="Immagine 2" descr="graph b"/>
          <p:cNvPicPr>
            <a:picLocks noChangeAspect="1"/>
          </p:cNvPicPr>
          <p:nvPr userDrawn="1"/>
        </p:nvPicPr>
        <p:blipFill rotWithShape="1">
          <a:blip r:embed="rId2" cstate="print"/>
          <a:srcRect l="1525" t="47532" r="88475" b="34095"/>
          <a:stretch/>
        </p:blipFill>
        <p:spPr bwMode="auto">
          <a:xfrm>
            <a:off x="286680" y="12665117"/>
            <a:ext cx="960000" cy="817630"/>
          </a:xfrm>
          <a:prstGeom prst="rect">
            <a:avLst/>
          </a:prstGeom>
          <a:noFill/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066D46B-3F99-4241-AE76-38F9C180878D}"/>
              </a:ext>
            </a:extLst>
          </p:cNvPr>
          <p:cNvGrpSpPr/>
          <p:nvPr userDrawn="1"/>
        </p:nvGrpSpPr>
        <p:grpSpPr>
          <a:xfrm>
            <a:off x="25441472" y="203201"/>
            <a:ext cx="2652464" cy="6679370"/>
            <a:chOff x="10147300" y="406990"/>
            <a:chExt cx="426720" cy="235046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3EDE924-9A7B-43E1-90F0-FD2301C632A2}"/>
                </a:ext>
              </a:extLst>
            </p:cNvPr>
            <p:cNvSpPr/>
            <p:nvPr/>
          </p:nvSpPr>
          <p:spPr bwMode="auto">
            <a:xfrm>
              <a:off x="10147300" y="406990"/>
              <a:ext cx="426720" cy="426720"/>
            </a:xfrm>
            <a:prstGeom prst="rect">
              <a:avLst/>
            </a:prstGeom>
            <a:solidFill>
              <a:srgbClr val="002060"/>
            </a:solidFill>
            <a:ln w="12700">
              <a:noFill/>
              <a:round/>
              <a:headEnd/>
              <a:tailEnd type="triangle" w="med" len="med"/>
            </a:ln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0/32/96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80E30E-8714-4F2C-9943-EB0F84AA2673}"/>
                </a:ext>
              </a:extLst>
            </p:cNvPr>
            <p:cNvSpPr/>
            <p:nvPr/>
          </p:nvSpPr>
          <p:spPr bwMode="auto">
            <a:xfrm>
              <a:off x="10147300" y="1368860"/>
              <a:ext cx="426720" cy="426720"/>
            </a:xfrm>
            <a:prstGeom prst="rect">
              <a:avLst/>
            </a:prstGeom>
            <a:solidFill>
              <a:srgbClr val="5B9BD5">
                <a:lumMod val="20000"/>
                <a:lumOff val="80000"/>
              </a:srgbClr>
            </a:solidFill>
            <a:ln w="12700">
              <a:noFill/>
              <a:round/>
              <a:headEnd/>
              <a:tailEnd type="triangle" w="med" len="med"/>
            </a:ln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222/235/247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4E5C4A-60E5-46B9-BB20-187C958BBCE2}"/>
                </a:ext>
              </a:extLst>
            </p:cNvPr>
            <p:cNvSpPr/>
            <p:nvPr/>
          </p:nvSpPr>
          <p:spPr bwMode="auto">
            <a:xfrm>
              <a:off x="10147300" y="1849795"/>
              <a:ext cx="426720" cy="426720"/>
            </a:xfrm>
            <a:prstGeom prst="rect">
              <a:avLst/>
            </a:prstGeom>
            <a:solidFill>
              <a:srgbClr val="A5A5A5">
                <a:lumMod val="75000"/>
              </a:srgbClr>
            </a:solidFill>
            <a:ln w="12700">
              <a:noFill/>
              <a:round/>
              <a:headEnd/>
              <a:tailEnd type="triangle" w="med" len="med"/>
            </a:ln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124/124/124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2B046BC-2549-4D83-B102-1341AFE41B82}"/>
                </a:ext>
              </a:extLst>
            </p:cNvPr>
            <p:cNvSpPr/>
            <p:nvPr/>
          </p:nvSpPr>
          <p:spPr bwMode="auto">
            <a:xfrm>
              <a:off x="10147300" y="2330730"/>
              <a:ext cx="426720" cy="426720"/>
            </a:xfrm>
            <a:prstGeom prst="rect">
              <a:avLst/>
            </a:prstGeom>
            <a:solidFill>
              <a:srgbClr val="E7E6E6"/>
            </a:solidFill>
            <a:ln w="12700">
              <a:noFill/>
              <a:round/>
              <a:headEnd/>
              <a:tailEnd type="triangle" w="med" len="med"/>
            </a:ln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231/230/230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AD24FA9-C114-4374-B250-4F94680DFC5E}"/>
                </a:ext>
              </a:extLst>
            </p:cNvPr>
            <p:cNvSpPr/>
            <p:nvPr/>
          </p:nvSpPr>
          <p:spPr bwMode="auto">
            <a:xfrm>
              <a:off x="10147300" y="887925"/>
              <a:ext cx="426720" cy="426720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>
              <a:noFill/>
              <a:round/>
              <a:headEnd/>
              <a:tailEnd type="triangle" w="med" len="med"/>
            </a:ln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828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46/117/182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54962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4" y="12174593"/>
            <a:ext cx="16323472" cy="648366"/>
          </a:xfrm>
          <a:prstGeom prst="rect">
            <a:avLst/>
          </a:prstGeom>
        </p:spPr>
        <p:txBody>
          <a:bodyPr lIns="71436" tIns="71436" rIns="71436" bIns="71436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 b="1">
                <a:latin typeface="+mj-lt"/>
                <a:ea typeface="+mj-ea"/>
                <a:cs typeface="+mj-cs"/>
                <a:sym typeface="Helvetica Neue"/>
              </a:defRPr>
            </a:lvl1pPr>
            <a:lvl2pPr marL="787400" indent="-406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3200" b="1">
                <a:latin typeface="+mj-lt"/>
                <a:ea typeface="+mj-ea"/>
                <a:cs typeface="+mj-cs"/>
                <a:sym typeface="Helvetica Neue"/>
              </a:defRPr>
            </a:lvl2pPr>
            <a:lvl3pPr marL="1168400" indent="-406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3200" b="1">
                <a:latin typeface="+mj-lt"/>
                <a:ea typeface="+mj-ea"/>
                <a:cs typeface="+mj-cs"/>
                <a:sym typeface="Helvetica Neue"/>
              </a:defRPr>
            </a:lvl3pPr>
            <a:lvl4pPr marL="1549400" indent="-406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3200" b="1">
                <a:latin typeface="+mj-lt"/>
                <a:ea typeface="+mj-ea"/>
                <a:cs typeface="+mj-cs"/>
                <a:sym typeface="Helvetica Neue"/>
              </a:defRPr>
            </a:lvl4pPr>
            <a:lvl5pPr marL="1930400" indent="-406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3200" b="1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Autore e data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" name="Titolo presentazione"/>
          <p:cNvSpPr txBox="1">
            <a:spLocks noGrp="1"/>
          </p:cNvSpPr>
          <p:nvPr>
            <p:ph type="title" hasCustomPrompt="1"/>
          </p:nvPr>
        </p:nvSpPr>
        <p:spPr>
          <a:xfrm>
            <a:off x="4030264" y="2607467"/>
            <a:ext cx="16325239" cy="4643441"/>
          </a:xfrm>
          <a:prstGeom prst="rect">
            <a:avLst/>
          </a:prstGeom>
        </p:spPr>
        <p:txBody>
          <a:bodyPr lIns="71436" tIns="71436" rIns="71436" bIns="71436" anchor="b"/>
          <a:lstStyle>
            <a:lvl1pPr defTabSz="2438338">
              <a:lnSpc>
                <a:spcPct val="80000"/>
              </a:lnSpc>
              <a:defRPr sz="11400" b="1" spc="-228">
                <a:solidFill>
                  <a:srgbClr val="004D8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Titolo presentazione</a:t>
            </a:r>
          </a:p>
        </p:txBody>
      </p:sp>
      <p:sp>
        <p:nvSpPr>
          <p:cNvPr id="13" name="Corpo livello uno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4" y="7179467"/>
            <a:ext cx="16323472" cy="2048063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Sottotitolo presentazione</a:t>
            </a:r>
          </a:p>
        </p:txBody>
      </p:sp>
      <p:sp>
        <p:nvSpPr>
          <p:cNvPr id="1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7111" y="12954298"/>
            <a:ext cx="409778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129742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eg"/>
          <p:cNvSpPr>
            <a:spLocks noGrp="1"/>
          </p:cNvSpPr>
          <p:nvPr>
            <p:ph type="pic" sz="half" idx="21"/>
          </p:nvPr>
        </p:nvSpPr>
        <p:spPr>
          <a:xfrm>
            <a:off x="10528025" y="696515"/>
            <a:ext cx="10608470" cy="1234695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7036593"/>
            <a:ext cx="7179470" cy="568767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5pPr>
          </a:lstStyle>
          <a:p>
            <a:r>
              <a:t>Sottotitolo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Titolo"/>
          <p:cNvSpPr txBox="1">
            <a:spLocks noGrp="1"/>
          </p:cNvSpPr>
          <p:nvPr>
            <p:ph type="title" hasCustomPrompt="1"/>
          </p:nvPr>
        </p:nvSpPr>
        <p:spPr>
          <a:xfrm>
            <a:off x="4030265" y="973876"/>
            <a:ext cx="7179470" cy="6169874"/>
          </a:xfrm>
          <a:prstGeom prst="rect">
            <a:avLst/>
          </a:prstGeom>
        </p:spPr>
        <p:txBody>
          <a:bodyPr anchor="b"/>
          <a:lstStyle/>
          <a:p>
            <a:r>
              <a:t>Titolo</a:t>
            </a:r>
          </a:p>
        </p:txBody>
      </p:sp>
      <p:sp>
        <p:nvSpPr>
          <p:cNvPr id="3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mmagine"/>
          <p:cNvSpPr>
            <a:spLocks noGrp="1"/>
          </p:cNvSpPr>
          <p:nvPr>
            <p:ph type="pic" idx="21"/>
          </p:nvPr>
        </p:nvSpPr>
        <p:spPr>
          <a:xfrm>
            <a:off x="2518170" y="-1287977"/>
            <a:ext cx="25081387" cy="1502183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" name="Titolo presentazione"/>
          <p:cNvSpPr txBox="1">
            <a:spLocks noGrp="1"/>
          </p:cNvSpPr>
          <p:nvPr>
            <p:ph type="title" hasCustomPrompt="1"/>
          </p:nvPr>
        </p:nvSpPr>
        <p:spPr>
          <a:xfrm>
            <a:off x="4030264" y="7286625"/>
            <a:ext cx="16323472" cy="4643438"/>
          </a:xfrm>
          <a:prstGeom prst="rect">
            <a:avLst/>
          </a:prstGeom>
        </p:spPr>
        <p:txBody>
          <a:bodyPr lIns="71436" tIns="71436" rIns="71436" bIns="71436" anchor="b"/>
          <a:lstStyle>
            <a:lvl1pPr defTabSz="2438338">
              <a:lnSpc>
                <a:spcPct val="80000"/>
              </a:lnSpc>
              <a:defRPr sz="11400" b="1" spc="-228">
                <a:solidFill>
                  <a:srgbClr val="004D8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Titolo presentazione</a:t>
            </a:r>
          </a:p>
        </p:txBody>
      </p:sp>
      <p:sp>
        <p:nvSpPr>
          <p:cNvPr id="23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4" y="11858625"/>
            <a:ext cx="16323472" cy="969988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Sottotitolo presentazione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Autore e dat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030264" y="803671"/>
            <a:ext cx="16323472" cy="648365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 b="1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Autore e data</a:t>
            </a:r>
          </a:p>
        </p:txBody>
      </p:sp>
      <p:sp>
        <p:nvSpPr>
          <p:cNvPr id="2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254" y="12954298"/>
            <a:ext cx="409778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6209272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eg"/>
          <p:cNvSpPr>
            <a:spLocks noGrp="1"/>
          </p:cNvSpPr>
          <p:nvPr>
            <p:ph type="pic" sz="half" idx="21"/>
          </p:nvPr>
        </p:nvSpPr>
        <p:spPr>
          <a:xfrm>
            <a:off x="10528024" y="696514"/>
            <a:ext cx="10608472" cy="1234695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33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4" y="7036592"/>
            <a:ext cx="7179472" cy="5687673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Sottotitolo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Titolo"/>
          <p:cNvSpPr txBox="1">
            <a:spLocks noGrp="1"/>
          </p:cNvSpPr>
          <p:nvPr>
            <p:ph type="title" hasCustomPrompt="1"/>
          </p:nvPr>
        </p:nvSpPr>
        <p:spPr>
          <a:xfrm>
            <a:off x="4030264" y="973876"/>
            <a:ext cx="7179472" cy="6169875"/>
          </a:xfrm>
          <a:prstGeom prst="rect">
            <a:avLst/>
          </a:prstGeom>
        </p:spPr>
        <p:txBody>
          <a:bodyPr lIns="71436" tIns="71436" rIns="71436" bIns="71436" anchor="b"/>
          <a:lstStyle>
            <a:lvl1pPr defTabSz="2438338">
              <a:lnSpc>
                <a:spcPct val="80000"/>
              </a:lnSpc>
              <a:defRPr sz="8400" b="1" spc="-168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Titolo</a:t>
            </a:r>
          </a:p>
        </p:txBody>
      </p:sp>
      <p:sp>
        <p:nvSpPr>
          <p:cNvPr id="3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8975622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orpo livello uno…"/>
          <p:cNvSpPr txBox="1">
            <a:spLocks noGrp="1"/>
          </p:cNvSpPr>
          <p:nvPr>
            <p:ph type="body" idx="1" hasCustomPrompt="1"/>
          </p:nvPr>
        </p:nvSpPr>
        <p:spPr>
          <a:xfrm>
            <a:off x="4030264" y="4161233"/>
            <a:ext cx="16323472" cy="8572502"/>
          </a:xfrm>
          <a:prstGeom prst="rect">
            <a:avLst/>
          </a:prstGeom>
        </p:spPr>
        <p:txBody>
          <a:bodyPr lIns="71436" tIns="71436" rIns="71436" bIns="71436"/>
          <a:lstStyle>
            <a:lvl1pPr marL="533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1pPr>
            <a:lvl2pPr marL="914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2pPr>
            <a:lvl3pPr marL="1295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3pPr>
            <a:lvl4pPr marL="1676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4pPr>
            <a:lvl5pPr marL="2057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3" name="Sottotitolo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4" y="1987000"/>
            <a:ext cx="16323472" cy="944722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Sottotitolo diapositiva</a:t>
            </a:r>
          </a:p>
        </p:txBody>
      </p:sp>
      <p:sp>
        <p:nvSpPr>
          <p:cNvPr id="44" name="Titolo"/>
          <p:cNvSpPr txBox="1">
            <a:spLocks noGrp="1"/>
          </p:cNvSpPr>
          <p:nvPr>
            <p:ph type="title" hasCustomPrompt="1"/>
          </p:nvPr>
        </p:nvSpPr>
        <p:spPr>
          <a:xfrm>
            <a:off x="4030264" y="619125"/>
            <a:ext cx="16323472" cy="1428751"/>
          </a:xfrm>
          <a:prstGeom prst="rect">
            <a:avLst/>
          </a:prstGeom>
        </p:spPr>
        <p:txBody>
          <a:bodyPr lIns="71436" tIns="71436" rIns="71436" bIns="71436" anchor="t"/>
          <a:lstStyle>
            <a:lvl1pPr defTabSz="2438338">
              <a:lnSpc>
                <a:spcPct val="80000"/>
              </a:lnSpc>
              <a:defRPr sz="8400" b="1" spc="-168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Titolo</a:t>
            </a:r>
          </a:p>
        </p:txBody>
      </p:sp>
      <p:sp>
        <p:nvSpPr>
          <p:cNvPr id="4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630351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orpo livello uno…"/>
          <p:cNvSpPr txBox="1">
            <a:spLocks noGrp="1"/>
          </p:cNvSpPr>
          <p:nvPr>
            <p:ph type="body" idx="1" hasCustomPrompt="1"/>
          </p:nvPr>
        </p:nvSpPr>
        <p:spPr>
          <a:xfrm>
            <a:off x="4030264" y="4161233"/>
            <a:ext cx="16323472" cy="8572502"/>
          </a:xfrm>
          <a:prstGeom prst="rect">
            <a:avLst/>
          </a:prstGeom>
        </p:spPr>
        <p:txBody>
          <a:bodyPr lIns="71436" tIns="71436" rIns="71436" bIns="71436" numCol="2" spcCol="828784"/>
          <a:lstStyle>
            <a:lvl1pPr marL="533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1pPr>
            <a:lvl2pPr marL="914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2pPr>
            <a:lvl3pPr marL="1295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3pPr>
            <a:lvl4pPr marL="1676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4pPr>
            <a:lvl5pPr marL="2057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0403830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660384004_1290x1720.jpeg"/>
          <p:cNvSpPr>
            <a:spLocks noGrp="1"/>
          </p:cNvSpPr>
          <p:nvPr>
            <p:ph type="pic" sz="half" idx="21"/>
          </p:nvPr>
        </p:nvSpPr>
        <p:spPr>
          <a:xfrm>
            <a:off x="11727656" y="839390"/>
            <a:ext cx="9068098" cy="1209079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1" name="Titolo"/>
          <p:cNvSpPr txBox="1">
            <a:spLocks noGrp="1"/>
          </p:cNvSpPr>
          <p:nvPr>
            <p:ph type="title" hasCustomPrompt="1"/>
          </p:nvPr>
        </p:nvSpPr>
        <p:spPr>
          <a:xfrm>
            <a:off x="4030264" y="625077"/>
            <a:ext cx="7179472" cy="1428752"/>
          </a:xfrm>
          <a:prstGeom prst="rect">
            <a:avLst/>
          </a:prstGeom>
        </p:spPr>
        <p:txBody>
          <a:bodyPr lIns="71436" tIns="71436" rIns="71436" bIns="71436" anchor="t"/>
          <a:lstStyle>
            <a:lvl1pPr defTabSz="2438338">
              <a:lnSpc>
                <a:spcPct val="80000"/>
              </a:lnSpc>
              <a:defRPr sz="8400" b="1" spc="-168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Titolo</a:t>
            </a:r>
          </a:p>
        </p:txBody>
      </p:sp>
      <p:sp>
        <p:nvSpPr>
          <p:cNvPr id="62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4" y="1987000"/>
            <a:ext cx="7179472" cy="944722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1pPr>
            <a:lvl2pPr marL="1041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2pPr>
            <a:lvl3pPr marL="1422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3pPr>
            <a:lvl4pPr marL="1803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4pPr>
            <a:lvl5pPr marL="2184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Sottotitolo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Corpo livello uno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030264" y="4894026"/>
            <a:ext cx="7179472" cy="7865383"/>
          </a:xfrm>
          <a:prstGeom prst="rect">
            <a:avLst/>
          </a:prstGeom>
        </p:spPr>
        <p:txBody>
          <a:bodyPr lIns="71436" tIns="71436" rIns="71436" bIns="71436"/>
          <a:lstStyle>
            <a:lvl1pPr marL="533400" indent="-533400" defTabSz="2438338">
              <a:spcBef>
                <a:spcPts val="4500"/>
              </a:spcBef>
              <a:buSzPct val="123000"/>
              <a:buFontTx/>
              <a:defRPr sz="42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Testo elenco puntato diapositiva</a:t>
            </a:r>
          </a:p>
        </p:txBody>
      </p:sp>
      <p:sp>
        <p:nvSpPr>
          <p:cNvPr id="6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1114565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olo sezione"/>
          <p:cNvSpPr txBox="1">
            <a:spLocks noGrp="1"/>
          </p:cNvSpPr>
          <p:nvPr>
            <p:ph type="title" hasCustomPrompt="1"/>
          </p:nvPr>
        </p:nvSpPr>
        <p:spPr>
          <a:xfrm>
            <a:off x="4030264" y="4536280"/>
            <a:ext cx="16323472" cy="4643439"/>
          </a:xfrm>
          <a:prstGeom prst="rect">
            <a:avLst/>
          </a:prstGeom>
        </p:spPr>
        <p:txBody>
          <a:bodyPr lIns="71436" tIns="71436" rIns="71436" bIns="71436"/>
          <a:lstStyle>
            <a:lvl1pPr defTabSz="2438338">
              <a:lnSpc>
                <a:spcPct val="80000"/>
              </a:lnSpc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Titolo sezione</a:t>
            </a:r>
          </a:p>
        </p:txBody>
      </p:sp>
      <p:sp>
        <p:nvSpPr>
          <p:cNvPr id="72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1898177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olo"/>
          <p:cNvSpPr txBox="1">
            <a:spLocks noGrp="1"/>
          </p:cNvSpPr>
          <p:nvPr>
            <p:ph type="title" hasCustomPrompt="1"/>
          </p:nvPr>
        </p:nvSpPr>
        <p:spPr>
          <a:xfrm>
            <a:off x="4030264" y="619125"/>
            <a:ext cx="16323472" cy="1428751"/>
          </a:xfrm>
          <a:prstGeom prst="rect">
            <a:avLst/>
          </a:prstGeom>
        </p:spPr>
        <p:txBody>
          <a:bodyPr lIns="71436" tIns="71436" rIns="71436" bIns="71436" anchor="t"/>
          <a:lstStyle>
            <a:lvl1pPr defTabSz="2438338">
              <a:lnSpc>
                <a:spcPct val="80000"/>
              </a:lnSpc>
              <a:defRPr sz="8400" b="1" spc="-168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Titolo</a:t>
            </a:r>
          </a:p>
        </p:txBody>
      </p:sp>
      <p:sp>
        <p:nvSpPr>
          <p:cNvPr id="80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4" y="1987000"/>
            <a:ext cx="16323472" cy="944722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1pPr>
            <a:lvl2pPr marL="1041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2pPr>
            <a:lvl3pPr marL="1422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3pPr>
            <a:lvl4pPr marL="1803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4pPr>
            <a:lvl5pPr marL="2184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Sottotitolo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1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1018341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ogram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olo programma"/>
          <p:cNvSpPr txBox="1">
            <a:spLocks noGrp="1"/>
          </p:cNvSpPr>
          <p:nvPr>
            <p:ph type="title" hasCustomPrompt="1"/>
          </p:nvPr>
        </p:nvSpPr>
        <p:spPr>
          <a:xfrm>
            <a:off x="4030264" y="625077"/>
            <a:ext cx="16323472" cy="1428752"/>
          </a:xfrm>
          <a:prstGeom prst="rect">
            <a:avLst/>
          </a:prstGeom>
        </p:spPr>
        <p:txBody>
          <a:bodyPr lIns="71436" tIns="71436" rIns="71436" bIns="71436" anchor="t"/>
          <a:lstStyle>
            <a:lvl1pPr defTabSz="2438338">
              <a:lnSpc>
                <a:spcPct val="80000"/>
              </a:lnSpc>
              <a:defRPr sz="8400" b="1" spc="-168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Titolo programma</a:t>
            </a:r>
          </a:p>
        </p:txBody>
      </p:sp>
      <p:sp>
        <p:nvSpPr>
          <p:cNvPr id="89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4" y="1982390"/>
            <a:ext cx="16323472" cy="944723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1pPr>
            <a:lvl2pPr marL="1041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2pPr>
            <a:lvl3pPr marL="1422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3pPr>
            <a:lvl4pPr marL="1803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4pPr>
            <a:lvl5pPr marL="2184400" indent="-660400" defTabSz="825500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Sottotitolo programma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0" name="Corpo livello uno…"/>
          <p:cNvSpPr txBox="1">
            <a:spLocks noGrp="1"/>
          </p:cNvSpPr>
          <p:nvPr>
            <p:ph type="body" idx="21" hasCustomPrompt="1"/>
          </p:nvPr>
        </p:nvSpPr>
        <p:spPr>
          <a:xfrm>
            <a:off x="4030264" y="4161233"/>
            <a:ext cx="16323472" cy="8572502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2438338">
              <a:spcBef>
                <a:spcPts val="1800"/>
              </a:spcBef>
              <a:buSzTx/>
              <a:buFontTx/>
              <a:buNone/>
              <a:defRPr sz="5200" spc="-1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Argomenti del programma</a:t>
            </a:r>
          </a:p>
        </p:txBody>
      </p:sp>
      <p:sp>
        <p:nvSpPr>
          <p:cNvPr id="91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236647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chiar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4" y="5018483"/>
            <a:ext cx="16323472" cy="3681266"/>
          </a:xfrm>
          <a:prstGeom prst="rect">
            <a:avLst/>
          </a:prstGeom>
        </p:spPr>
        <p:txBody>
          <a:bodyPr lIns="71436" tIns="71436" rIns="71436" bIns="71436" anchor="ctr"/>
          <a:lstStyle>
            <a:lvl1pPr marL="0" indent="0" algn="ctr" defTabSz="2438338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 defTabSz="2438338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 defTabSz="2438338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 defTabSz="2438338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 defTabSz="2438338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Dichiarazione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0113337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formazione import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4" y="8732784"/>
            <a:ext cx="16323470" cy="944722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algn="ctr" defTabSz="2438338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5200" b="1">
                <a:latin typeface="+mj-lt"/>
                <a:ea typeface="+mj-ea"/>
                <a:cs typeface="+mj-cs"/>
                <a:sym typeface="Helvetica Neue"/>
              </a:defRPr>
            </a:lvl1pPr>
            <a:lvl2pPr marL="1041400" indent="-660400" algn="ctr" defTabSz="2438338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2pPr>
            <a:lvl3pPr marL="1422400" indent="-660400" algn="ctr" defTabSz="2438338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3pPr>
            <a:lvl4pPr marL="1803400" indent="-660400" algn="ctr" defTabSz="2438338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4pPr>
            <a:lvl5pPr marL="2184400" indent="-660400" algn="ctr" defTabSz="2438338">
              <a:lnSpc>
                <a:spcPct val="100000"/>
              </a:lnSpc>
              <a:spcBef>
                <a:spcPts val="0"/>
              </a:spcBef>
              <a:buSzPct val="123000"/>
              <a:buFontTx/>
              <a:defRPr sz="5200" b="1"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Dettagli informazione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Corpo livello uno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4030264" y="1404936"/>
            <a:ext cx="16323472" cy="7327849"/>
          </a:xfrm>
          <a:prstGeom prst="rect">
            <a:avLst/>
          </a:prstGeom>
        </p:spPr>
        <p:txBody>
          <a:bodyPr lIns="71436" tIns="71436" rIns="71436" bIns="71436" anchor="b"/>
          <a:lstStyle/>
          <a:p>
            <a:pPr marL="0" lvl="4" indent="1234439" algn="ctr" defTabSz="1097252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11070" b="1" spc="-110">
                <a:latin typeface="+mj-lt"/>
                <a:ea typeface="+mj-ea"/>
                <a:cs typeface="+mj-cs"/>
                <a:sym typeface="Helvetica Neue"/>
              </a:defRPr>
            </a:pPr>
            <a:r>
              <a:t>100%
</a:t>
            </a:r>
          </a:p>
        </p:txBody>
      </p:sp>
      <p:sp>
        <p:nvSpPr>
          <p:cNvPr id="108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589670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orpo livello uno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3" name="Sottotitolo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987000"/>
            <a:ext cx="16323471" cy="94472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</a:lstStyle>
          <a:p>
            <a:r>
              <a:t>Sottotitolo diapositiva</a:t>
            </a:r>
          </a:p>
        </p:txBody>
      </p:sp>
      <p:sp>
        <p:nvSpPr>
          <p:cNvPr id="44" name="Titolo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</a:t>
            </a:r>
          </a:p>
        </p:txBody>
      </p:sp>
      <p:sp>
        <p:nvSpPr>
          <p:cNvPr id="4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83842" y="5232796"/>
            <a:ext cx="16216316" cy="3268268"/>
          </a:xfrm>
          <a:prstGeom prst="rect">
            <a:avLst/>
          </a:prstGeom>
        </p:spPr>
        <p:txBody>
          <a:bodyPr lIns="71436" tIns="71436" rIns="71436" bIns="71436" anchor="ctr"/>
          <a:lstStyle>
            <a:lvl1pPr marL="482202" indent="-321468" defTabSz="2438338">
              <a:spcBef>
                <a:spcPts val="0"/>
              </a:spcBef>
              <a:buSzTx/>
              <a:buFont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482202" indent="135731" defTabSz="2438338">
              <a:spcBef>
                <a:spcPts val="0"/>
              </a:spcBef>
              <a:buSzTx/>
              <a:buFont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482202" indent="160734" defTabSz="2438338">
              <a:spcBef>
                <a:spcPts val="0"/>
              </a:spcBef>
              <a:buSzTx/>
              <a:buFont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482202" indent="160734" defTabSz="2438338">
              <a:spcBef>
                <a:spcPts val="0"/>
              </a:spcBef>
              <a:buSzTx/>
              <a:buFont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482202" indent="160734" defTabSz="2438338">
              <a:spcBef>
                <a:spcPts val="0"/>
              </a:spcBef>
              <a:buSzTx/>
              <a:buFont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“Citazione degna di nota”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6" name="Attribuzion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762500" y="9036842"/>
            <a:ext cx="15537657" cy="648366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 b="1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Attribuzione</a:t>
            </a:r>
          </a:p>
        </p:txBody>
      </p:sp>
      <p:sp>
        <p:nvSpPr>
          <p:cNvPr id="117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9762688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magine"/>
          <p:cNvSpPr>
            <a:spLocks noGrp="1"/>
          </p:cNvSpPr>
          <p:nvPr>
            <p:ph type="pic" idx="21"/>
          </p:nvPr>
        </p:nvSpPr>
        <p:spPr>
          <a:xfrm>
            <a:off x="119062" y="966877"/>
            <a:ext cx="15701048" cy="1177578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5" name="Immagine"/>
          <p:cNvSpPr>
            <a:spLocks noGrp="1"/>
          </p:cNvSpPr>
          <p:nvPr>
            <p:ph type="pic" sz="quarter" idx="22"/>
          </p:nvPr>
        </p:nvSpPr>
        <p:spPr>
          <a:xfrm>
            <a:off x="12325945" y="410764"/>
            <a:ext cx="8072439" cy="6457953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6" name="Immagine"/>
          <p:cNvSpPr>
            <a:spLocks noGrp="1"/>
          </p:cNvSpPr>
          <p:nvPr>
            <p:ph type="pic" idx="23"/>
          </p:nvPr>
        </p:nvSpPr>
        <p:spPr>
          <a:xfrm>
            <a:off x="10057803" y="3866553"/>
            <a:ext cx="11162112" cy="1299132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7416401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886640052_3195x2556.jpeg"/>
          <p:cNvSpPr>
            <a:spLocks noGrp="1"/>
          </p:cNvSpPr>
          <p:nvPr>
            <p:ph type="pic" idx="21"/>
          </p:nvPr>
        </p:nvSpPr>
        <p:spPr>
          <a:xfrm>
            <a:off x="1619250" y="-1482329"/>
            <a:ext cx="20288250" cy="16230602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3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7111" y="12954298"/>
            <a:ext cx="409778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0746230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8"/>
            <a:ext cx="409779" cy="415874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9239532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olo Testo"/>
          <p:cNvSpPr txBox="1">
            <a:spLocks noGrp="1"/>
          </p:cNvSpPr>
          <p:nvPr>
            <p:ph type="title"/>
          </p:nvPr>
        </p:nvSpPr>
        <p:spPr>
          <a:xfrm>
            <a:off x="3048001" y="2244725"/>
            <a:ext cx="18288001" cy="47752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Titolo Testo</a:t>
            </a:r>
          </a:p>
        </p:txBody>
      </p:sp>
      <p:sp>
        <p:nvSpPr>
          <p:cNvPr id="15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048001" y="7204077"/>
            <a:ext cx="18288001" cy="3311527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178" algn="ctr">
              <a:buSzTx/>
              <a:buFontTx/>
              <a:buNone/>
              <a:defRPr sz="2400"/>
            </a:lvl2pPr>
            <a:lvl3pPr marL="0" indent="914358" algn="ctr">
              <a:buSzTx/>
              <a:buFontTx/>
              <a:buNone/>
              <a:defRPr sz="2400"/>
            </a:lvl3pPr>
            <a:lvl4pPr marL="0" indent="1371535" algn="ctr">
              <a:buSzTx/>
              <a:buFontTx/>
              <a:buNone/>
              <a:defRPr sz="2400"/>
            </a:lvl4pPr>
            <a:lvl5pPr marL="0" indent="1828716" algn="ctr">
              <a:buSzTx/>
              <a:buFontTx/>
              <a:buNone/>
              <a:defRPr sz="2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5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2220342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59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6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23562215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olo Testo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Titolo Testo</a:t>
            </a:r>
          </a:p>
        </p:txBody>
      </p:sp>
      <p:sp>
        <p:nvSpPr>
          <p:cNvPr id="16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8"/>
            <a:ext cx="21031200" cy="3000377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178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358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535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716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6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4373859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7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439400" cy="8702676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7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4362866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itolo Testo"/>
          <p:cNvSpPr txBox="1">
            <a:spLocks noGrp="1"/>
          </p:cNvSpPr>
          <p:nvPr>
            <p:ph type="title"/>
          </p:nvPr>
        </p:nvSpPr>
        <p:spPr>
          <a:xfrm>
            <a:off x="1679575" y="730253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8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79574" y="3362328"/>
            <a:ext cx="10315576" cy="1647827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178">
              <a:buSzTx/>
              <a:buFontTx/>
              <a:buNone/>
              <a:defRPr sz="2400" b="1"/>
            </a:lvl2pPr>
            <a:lvl3pPr marL="0" indent="914358">
              <a:buSzTx/>
              <a:buFontTx/>
              <a:buNone/>
              <a:defRPr sz="2400" b="1"/>
            </a:lvl3pPr>
            <a:lvl4pPr marL="0" indent="1371535">
              <a:buSzTx/>
              <a:buFontTx/>
              <a:buNone/>
              <a:defRPr sz="2400" b="1"/>
            </a:lvl4pPr>
            <a:lvl5pPr marL="0" indent="1828716">
              <a:buSzTx/>
              <a:buFontTx/>
              <a:buNone/>
              <a:defRPr sz="2400" b="1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87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12344402" y="3362328"/>
            <a:ext cx="10366377" cy="164782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18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0076027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9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9268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orpo livello uno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828785"/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0328117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itolo Testo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7" cy="3200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211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2"/>
            <a:ext cx="12344401" cy="974725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23" indent="-261245">
              <a:defRPr sz="3200"/>
            </a:lvl2pPr>
            <a:lvl3pPr marL="1219144" indent="-304786">
              <a:defRPr sz="3200"/>
            </a:lvl3pPr>
            <a:lvl4pPr marL="1737280" indent="-365744">
              <a:defRPr sz="3200"/>
            </a:lvl4pPr>
            <a:lvl5pPr marL="2194458" indent="-365743">
              <a:defRPr sz="3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12" name="Segnaposto testo 3"/>
          <p:cNvSpPr>
            <a:spLocks noGrp="1"/>
          </p:cNvSpPr>
          <p:nvPr>
            <p:ph type="body" sz="quarter" idx="21"/>
          </p:nvPr>
        </p:nvSpPr>
        <p:spPr>
          <a:xfrm>
            <a:off x="1679576" y="4114800"/>
            <a:ext cx="7864476" cy="762317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8105570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itolo Testo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7" cy="3200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221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10366375" y="1974852"/>
            <a:ext cx="12344401" cy="974725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7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178">
              <a:buSzTx/>
              <a:buFontTx/>
              <a:buNone/>
              <a:defRPr sz="1600"/>
            </a:lvl2pPr>
            <a:lvl3pPr marL="0" indent="914358">
              <a:buSzTx/>
              <a:buFontTx/>
              <a:buNone/>
              <a:defRPr sz="1600"/>
            </a:lvl3pPr>
            <a:lvl4pPr marL="0" indent="1371535">
              <a:buSzTx/>
              <a:buFontTx/>
              <a:buNone/>
              <a:defRPr sz="1600"/>
            </a:lvl4pPr>
            <a:lvl5pPr marL="0" indent="1828716">
              <a:buSzTx/>
              <a:buFontTx/>
              <a:buNone/>
              <a:defRPr sz="1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7237390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87867" y="400595"/>
            <a:ext cx="23856378" cy="157162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900"/>
              </a:spcBef>
              <a:buSzTx/>
              <a:buFontTx/>
              <a:buNone/>
              <a:defRPr sz="40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indent="914400">
              <a:lnSpc>
                <a:spcPct val="100000"/>
              </a:lnSpc>
              <a:spcBef>
                <a:spcPts val="900"/>
              </a:spcBef>
              <a:buSzTx/>
              <a:buFontTx/>
              <a:buNone/>
              <a:defRPr sz="40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2209800" indent="-381000">
              <a:lnSpc>
                <a:spcPct val="100000"/>
              </a:lnSpc>
              <a:spcBef>
                <a:spcPts val="900"/>
              </a:spcBef>
              <a:buFontTx/>
              <a:defRPr sz="40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3200400" indent="-457200">
              <a:lnSpc>
                <a:spcPct val="100000"/>
              </a:lnSpc>
              <a:spcBef>
                <a:spcPts val="900"/>
              </a:spcBef>
              <a:buFontTx/>
              <a:buChar char="–"/>
              <a:defRPr sz="40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4114800" indent="-457200">
              <a:lnSpc>
                <a:spcPct val="100000"/>
              </a:lnSpc>
              <a:spcBef>
                <a:spcPts val="900"/>
              </a:spcBef>
              <a:buFontTx/>
              <a:buChar char="»"/>
              <a:defRPr sz="40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pic>
        <p:nvPicPr>
          <p:cNvPr id="231" name="Immagine 9" descr="Immagine 9"/>
          <p:cNvPicPr>
            <a:picLocks noChangeAspect="1"/>
          </p:cNvPicPr>
          <p:nvPr/>
        </p:nvPicPr>
        <p:blipFill>
          <a:blip r:embed="rId2"/>
          <a:srcRect l="1525" t="47532" r="88475" b="34094"/>
          <a:stretch>
            <a:fillRect/>
          </a:stretch>
        </p:blipFill>
        <p:spPr>
          <a:xfrm>
            <a:off x="286679" y="12665117"/>
            <a:ext cx="960002" cy="817631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Connettore 1 8"/>
          <p:cNvSpPr/>
          <p:nvPr/>
        </p:nvSpPr>
        <p:spPr>
          <a:xfrm>
            <a:off x="1406770" y="13060759"/>
            <a:ext cx="21710772" cy="1"/>
          </a:xfrm>
          <a:prstGeom prst="line">
            <a:avLst/>
          </a:prstGeom>
          <a:ln w="19050">
            <a:solidFill>
              <a:srgbClr val="D9D9D9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3" name="Connettore 1 4"/>
          <p:cNvSpPr/>
          <p:nvPr/>
        </p:nvSpPr>
        <p:spPr>
          <a:xfrm>
            <a:off x="1439335" y="1061357"/>
            <a:ext cx="21602702" cy="1"/>
          </a:xfrm>
          <a:prstGeom prst="line">
            <a:avLst/>
          </a:prstGeom>
          <a:ln w="28575">
            <a:solidFill>
              <a:srgbClr val="00206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269187" y="12814699"/>
            <a:ext cx="1903047" cy="311409"/>
          </a:xfrm>
          <a:prstGeom prst="rect">
            <a:avLst/>
          </a:prstGeom>
          <a:solidFill>
            <a:srgbClr val="FFFFFF"/>
          </a:solidFill>
        </p:spPr>
        <p:txBody>
          <a:bodyPr wrap="square" anchor="t"/>
          <a:lstStyle>
            <a:lvl1pPr algn="ctr">
              <a:defRPr sz="1600" b="1">
                <a:solidFill>
                  <a:srgbClr val="00348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8733380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parat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904935" y="2375999"/>
            <a:ext cx="20383643" cy="15716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900"/>
              </a:spcBef>
              <a:buSzTx/>
              <a:buFontTx/>
              <a:buNone/>
              <a:defRPr sz="4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914400">
              <a:lnSpc>
                <a:spcPct val="100000"/>
              </a:lnSpc>
              <a:spcBef>
                <a:spcPts val="900"/>
              </a:spcBef>
              <a:buSzTx/>
              <a:buFontTx/>
              <a:buNone/>
              <a:defRPr sz="4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209800" indent="-381000">
              <a:lnSpc>
                <a:spcPct val="100000"/>
              </a:lnSpc>
              <a:spcBef>
                <a:spcPts val="900"/>
              </a:spcBef>
              <a:buFontTx/>
              <a:defRPr sz="4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3200400" indent="-457200">
              <a:lnSpc>
                <a:spcPct val="100000"/>
              </a:lnSpc>
              <a:spcBef>
                <a:spcPts val="900"/>
              </a:spcBef>
              <a:buFontTx/>
              <a:buChar char="–"/>
              <a:defRPr sz="4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4114800" indent="-457200">
              <a:lnSpc>
                <a:spcPct val="100000"/>
              </a:lnSpc>
              <a:spcBef>
                <a:spcPts val="900"/>
              </a:spcBef>
              <a:buFontTx/>
              <a:buChar char="»"/>
              <a:defRPr sz="4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pic>
        <p:nvPicPr>
          <p:cNvPr id="242" name="Immagine 2" descr="Immagine 2"/>
          <p:cNvPicPr>
            <a:picLocks noChangeAspect="1"/>
          </p:cNvPicPr>
          <p:nvPr/>
        </p:nvPicPr>
        <p:blipFill>
          <a:blip r:embed="rId2"/>
          <a:srcRect l="1525" t="47532" r="88475" b="34094"/>
          <a:stretch>
            <a:fillRect/>
          </a:stretch>
        </p:blipFill>
        <p:spPr>
          <a:xfrm>
            <a:off x="286679" y="12665117"/>
            <a:ext cx="960002" cy="81763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8" name="Group 4"/>
          <p:cNvGrpSpPr/>
          <p:nvPr/>
        </p:nvGrpSpPr>
        <p:grpSpPr>
          <a:xfrm>
            <a:off x="25441471" y="203201"/>
            <a:ext cx="2652465" cy="6679370"/>
            <a:chOff x="0" y="0"/>
            <a:chExt cx="2652464" cy="6679369"/>
          </a:xfrm>
        </p:grpSpPr>
        <p:grpSp>
          <p:nvGrpSpPr>
            <p:cNvPr id="245" name="Rectangle 5"/>
            <p:cNvGrpSpPr/>
            <p:nvPr/>
          </p:nvGrpSpPr>
          <p:grpSpPr>
            <a:xfrm>
              <a:off x="-1" y="0"/>
              <a:ext cx="2652465" cy="1212623"/>
              <a:chOff x="0" y="0"/>
              <a:chExt cx="2652464" cy="1212622"/>
            </a:xfrm>
          </p:grpSpPr>
          <p:sp>
            <p:nvSpPr>
              <p:cNvPr id="243" name="Rettangolo"/>
              <p:cNvSpPr/>
              <p:nvPr/>
            </p:nvSpPr>
            <p:spPr>
              <a:xfrm>
                <a:off x="-1" y="-1"/>
                <a:ext cx="2652466" cy="1212624"/>
              </a:xfrm>
              <a:prstGeom prst="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  <a:tailEnd type="triangle" w="med" len="med"/>
              </a:ln>
              <a:effectLst/>
            </p:spPr>
            <p:txBody>
              <a:bodyPr wrap="square" lIns="71436" tIns="71436" rIns="71436" bIns="71436" numCol="1" anchor="ctr">
                <a:noAutofit/>
              </a:bodyPr>
              <a:lstStyle/>
              <a:p>
                <a:pPr defTabSz="1828800">
                  <a:defRPr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44" name="0/32/96"/>
              <p:cNvSpPr txBox="1"/>
              <p:nvPr/>
            </p:nvSpPr>
            <p:spPr>
              <a:xfrm>
                <a:off x="43199" y="419811"/>
                <a:ext cx="2566066" cy="373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6799" tIns="46799" rIns="46799" bIns="46799" numCol="1" anchor="ctr">
                <a:spAutoFit/>
              </a:bodyPr>
              <a:lstStyle>
                <a:lvl1pPr defTabSz="1828800">
                  <a:defRPr sz="1800">
                    <a:solidFill>
                      <a:srgbClr val="FFFFFF"/>
                    </a:solidFill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t>0/32/96</a:t>
                </a:r>
              </a:p>
            </p:txBody>
          </p:sp>
        </p:grpSp>
        <p:grpSp>
          <p:nvGrpSpPr>
            <p:cNvPr id="248" name="Rectangle 6"/>
            <p:cNvGrpSpPr/>
            <p:nvPr/>
          </p:nvGrpSpPr>
          <p:grpSpPr>
            <a:xfrm>
              <a:off x="-1" y="2733373"/>
              <a:ext cx="2652465" cy="1212623"/>
              <a:chOff x="0" y="0"/>
              <a:chExt cx="2652464" cy="1212622"/>
            </a:xfrm>
          </p:grpSpPr>
          <p:sp>
            <p:nvSpPr>
              <p:cNvPr id="246" name="Rettangolo"/>
              <p:cNvSpPr/>
              <p:nvPr/>
            </p:nvSpPr>
            <p:spPr>
              <a:xfrm>
                <a:off x="-1" y="-1"/>
                <a:ext cx="2652466" cy="1212624"/>
              </a:xfrm>
              <a:prstGeom prst="rect">
                <a:avLst/>
              </a:prstGeom>
              <a:solidFill>
                <a:srgbClr val="DEEBF7"/>
              </a:solidFill>
              <a:ln w="12700" cap="flat">
                <a:noFill/>
                <a:miter lim="400000"/>
                <a:tailEnd type="triangle" w="med" len="med"/>
              </a:ln>
              <a:effectLst/>
            </p:spPr>
            <p:txBody>
              <a:bodyPr wrap="square" lIns="71436" tIns="71436" rIns="71436" bIns="71436" numCol="1" anchor="ctr">
                <a:noAutofit/>
              </a:bodyPr>
              <a:lstStyle/>
              <a:p>
                <a:pPr defTabSz="1828800">
                  <a:defRPr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47" name="222/235/247"/>
              <p:cNvSpPr txBox="1"/>
              <p:nvPr/>
            </p:nvSpPr>
            <p:spPr>
              <a:xfrm>
                <a:off x="43199" y="419811"/>
                <a:ext cx="2566066" cy="373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6799" tIns="46799" rIns="46799" bIns="46799" numCol="1" anchor="ctr">
                <a:spAutoFit/>
              </a:bodyPr>
              <a:lstStyle>
                <a:lvl1pPr defTabSz="1828800">
                  <a:defRPr sz="1800">
                    <a:solidFill>
                      <a:srgbClr val="002060"/>
                    </a:solidFill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t>222/235/247</a:t>
                </a:r>
              </a:p>
            </p:txBody>
          </p:sp>
        </p:grpSp>
        <p:grpSp>
          <p:nvGrpSpPr>
            <p:cNvPr id="251" name="Rectangle 7"/>
            <p:cNvGrpSpPr/>
            <p:nvPr/>
          </p:nvGrpSpPr>
          <p:grpSpPr>
            <a:xfrm>
              <a:off x="-1" y="4100060"/>
              <a:ext cx="2652465" cy="1212623"/>
              <a:chOff x="0" y="0"/>
              <a:chExt cx="2652464" cy="1212622"/>
            </a:xfrm>
          </p:grpSpPr>
          <p:sp>
            <p:nvSpPr>
              <p:cNvPr id="249" name="Rettangolo"/>
              <p:cNvSpPr/>
              <p:nvPr/>
            </p:nvSpPr>
            <p:spPr>
              <a:xfrm>
                <a:off x="-1" y="-1"/>
                <a:ext cx="2652466" cy="1212624"/>
              </a:xfrm>
              <a:prstGeom prst="rect">
                <a:avLst/>
              </a:prstGeom>
              <a:solidFill>
                <a:srgbClr val="7C7C7C"/>
              </a:solidFill>
              <a:ln w="12700" cap="flat">
                <a:noFill/>
                <a:miter lim="400000"/>
                <a:tailEnd type="triangle" w="med" len="med"/>
              </a:ln>
              <a:effectLst/>
            </p:spPr>
            <p:txBody>
              <a:bodyPr wrap="square" lIns="71436" tIns="71436" rIns="71436" bIns="71436" numCol="1" anchor="ctr">
                <a:noAutofit/>
              </a:bodyPr>
              <a:lstStyle/>
              <a:p>
                <a:pPr defTabSz="1828800">
                  <a:defRPr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50" name="124/124/124"/>
              <p:cNvSpPr txBox="1"/>
              <p:nvPr/>
            </p:nvSpPr>
            <p:spPr>
              <a:xfrm>
                <a:off x="43199" y="419811"/>
                <a:ext cx="2566066" cy="373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6799" tIns="46799" rIns="46799" bIns="46799" numCol="1" anchor="ctr">
                <a:spAutoFit/>
              </a:bodyPr>
              <a:lstStyle>
                <a:lvl1pPr defTabSz="1828800">
                  <a:defRPr sz="1800">
                    <a:solidFill>
                      <a:srgbClr val="FFFFFF"/>
                    </a:solidFill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t>124/124/124</a:t>
                </a:r>
              </a:p>
            </p:txBody>
          </p:sp>
        </p:grpSp>
        <p:grpSp>
          <p:nvGrpSpPr>
            <p:cNvPr id="254" name="Rectangle 8"/>
            <p:cNvGrpSpPr/>
            <p:nvPr/>
          </p:nvGrpSpPr>
          <p:grpSpPr>
            <a:xfrm>
              <a:off x="-1" y="5466747"/>
              <a:ext cx="2652465" cy="1212623"/>
              <a:chOff x="0" y="0"/>
              <a:chExt cx="2652464" cy="1212622"/>
            </a:xfrm>
          </p:grpSpPr>
          <p:sp>
            <p:nvSpPr>
              <p:cNvPr id="252" name="Rettangolo"/>
              <p:cNvSpPr/>
              <p:nvPr/>
            </p:nvSpPr>
            <p:spPr>
              <a:xfrm>
                <a:off x="-1" y="-1"/>
                <a:ext cx="2652466" cy="1212624"/>
              </a:xfrm>
              <a:prstGeom prst="rect">
                <a:avLst/>
              </a:prstGeom>
              <a:solidFill>
                <a:srgbClr val="E7E6E6"/>
              </a:solidFill>
              <a:ln w="12700" cap="flat">
                <a:noFill/>
                <a:miter lim="400000"/>
                <a:tailEnd type="triangle" w="med" len="med"/>
              </a:ln>
              <a:effectLst/>
            </p:spPr>
            <p:txBody>
              <a:bodyPr wrap="square" lIns="71436" tIns="71436" rIns="71436" bIns="71436" numCol="1" anchor="ctr">
                <a:noAutofit/>
              </a:bodyPr>
              <a:lstStyle/>
              <a:p>
                <a:pPr defTabSz="1828800">
                  <a:defRPr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53" name="231/230/230"/>
              <p:cNvSpPr txBox="1"/>
              <p:nvPr/>
            </p:nvSpPr>
            <p:spPr>
              <a:xfrm>
                <a:off x="43199" y="419811"/>
                <a:ext cx="2566066" cy="373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6799" tIns="46799" rIns="46799" bIns="46799" numCol="1" anchor="ctr">
                <a:spAutoFit/>
              </a:bodyPr>
              <a:lstStyle>
                <a:lvl1pPr defTabSz="1828800">
                  <a:defRPr sz="180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t>231/230/230</a:t>
                </a:r>
              </a:p>
            </p:txBody>
          </p:sp>
        </p:grpSp>
        <p:grpSp>
          <p:nvGrpSpPr>
            <p:cNvPr id="257" name="Rectangle 9"/>
            <p:cNvGrpSpPr/>
            <p:nvPr/>
          </p:nvGrpSpPr>
          <p:grpSpPr>
            <a:xfrm>
              <a:off x="-1" y="1366686"/>
              <a:ext cx="2652465" cy="1212623"/>
              <a:chOff x="0" y="0"/>
              <a:chExt cx="2652464" cy="1212622"/>
            </a:xfrm>
          </p:grpSpPr>
          <p:sp>
            <p:nvSpPr>
              <p:cNvPr id="255" name="Rettangolo"/>
              <p:cNvSpPr/>
              <p:nvPr/>
            </p:nvSpPr>
            <p:spPr>
              <a:xfrm>
                <a:off x="-1" y="-1"/>
                <a:ext cx="2652466" cy="1212624"/>
              </a:xfrm>
              <a:prstGeom prst="rect">
                <a:avLst/>
              </a:prstGeom>
              <a:solidFill>
                <a:srgbClr val="2E75B6"/>
              </a:solidFill>
              <a:ln w="12700" cap="flat">
                <a:noFill/>
                <a:miter lim="400000"/>
                <a:tailEnd type="triangle" w="med" len="med"/>
              </a:ln>
              <a:effectLst/>
            </p:spPr>
            <p:txBody>
              <a:bodyPr wrap="square" lIns="71436" tIns="71436" rIns="71436" bIns="71436" numCol="1" anchor="ctr">
                <a:noAutofit/>
              </a:bodyPr>
              <a:lstStyle/>
              <a:p>
                <a:pPr defTabSz="1828800">
                  <a:defRPr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256" name="46/117/182"/>
              <p:cNvSpPr txBox="1"/>
              <p:nvPr/>
            </p:nvSpPr>
            <p:spPr>
              <a:xfrm>
                <a:off x="43199" y="419811"/>
                <a:ext cx="2566066" cy="373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6799" tIns="46799" rIns="46799" bIns="46799" numCol="1" anchor="ctr">
                <a:spAutoFit/>
              </a:bodyPr>
              <a:lstStyle>
                <a:lvl1pPr defTabSz="1828800">
                  <a:defRPr sz="1800">
                    <a:solidFill>
                      <a:srgbClr val="FFFFFF"/>
                    </a:solidFill>
                    <a:latin typeface="Tahoma"/>
                    <a:ea typeface="Tahoma"/>
                    <a:cs typeface="Tahoma"/>
                    <a:sym typeface="Tahoma"/>
                  </a:defRPr>
                </a:lvl1pPr>
              </a:lstStyle>
              <a:p>
                <a:r>
                  <a:t>46/117/182</a:t>
                </a:r>
              </a:p>
            </p:txBody>
          </p:sp>
        </p:grpSp>
      </p:grpSp>
      <p:sp>
        <p:nvSpPr>
          <p:cNvPr id="259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1976100"/>
            <a:ext cx="5689600" cy="736601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0132955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3606" y="838777"/>
            <a:ext cx="973457" cy="71018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111169" y="721755"/>
            <a:ext cx="21185938" cy="5794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0" indent="91440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2095500" indent="-266700">
              <a:lnSpc>
                <a:spcPct val="100000"/>
              </a:lnSpc>
              <a:spcBef>
                <a:spcPts val="600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marL="3063239" indent="-320039">
              <a:lnSpc>
                <a:spcPct val="100000"/>
              </a:lnSpc>
              <a:spcBef>
                <a:spcPts val="600"/>
              </a:spcBef>
              <a:buFontTx/>
              <a:buChar char="–"/>
              <a:defRPr>
                <a:latin typeface="Arial"/>
                <a:ea typeface="Arial"/>
                <a:cs typeface="Arial"/>
                <a:sym typeface="Arial"/>
              </a:defRPr>
            </a:lvl4pPr>
            <a:lvl5pPr marL="3977640" indent="-320040">
              <a:lnSpc>
                <a:spcPct val="100000"/>
              </a:lnSpc>
              <a:spcBef>
                <a:spcPts val="600"/>
              </a:spcBef>
              <a:buFontTx/>
              <a:buChar char="»"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Fare clic per modificare stili del testo dello schema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68" name="Segnaposto testo 3"/>
          <p:cNvSpPr>
            <a:spLocks noGrp="1"/>
          </p:cNvSpPr>
          <p:nvPr>
            <p:ph type="body" sz="quarter" idx="21" hasCustomPrompt="1"/>
          </p:nvPr>
        </p:nvSpPr>
        <p:spPr>
          <a:xfrm>
            <a:off x="1111169" y="1443424"/>
            <a:ext cx="21185938" cy="77548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SzTx/>
              <a:buFontTx/>
              <a:buNone/>
              <a:defRPr sz="3600">
                <a:solidFill>
                  <a:srgbClr val="0034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Fare clic per modificare stili del testo dello schema</a:t>
            </a:r>
          </a:p>
        </p:txBody>
      </p:sp>
      <p:sp>
        <p:nvSpPr>
          <p:cNvPr id="269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315676" y="13115982"/>
            <a:ext cx="1752655" cy="350662"/>
          </a:xfrm>
          <a:prstGeom prst="rect">
            <a:avLst/>
          </a:prstGeom>
          <a:solidFill>
            <a:srgbClr val="FFFFFF"/>
          </a:solidFill>
        </p:spPr>
        <p:txBody>
          <a:bodyPr wrap="square" anchor="t"/>
          <a:lstStyle>
            <a:lvl1pPr algn="ctr"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  <p:sp>
        <p:nvSpPr>
          <p:cNvPr id="270" name="Straight Connector 2"/>
          <p:cNvSpPr/>
          <p:nvPr/>
        </p:nvSpPr>
        <p:spPr>
          <a:xfrm>
            <a:off x="1111171" y="1301176"/>
            <a:ext cx="822327" cy="1"/>
          </a:xfrm>
          <a:prstGeom prst="line">
            <a:avLst/>
          </a:prstGeom>
          <a:ln w="12700">
            <a:solidFill>
              <a:srgbClr val="1F497D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833017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1976100"/>
            <a:ext cx="5689600" cy="736601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0661593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Connettore diritto 7"/>
          <p:cNvSpPr/>
          <p:nvPr/>
        </p:nvSpPr>
        <p:spPr>
          <a:xfrm>
            <a:off x="1208868" y="2392783"/>
            <a:ext cx="21966264" cy="1"/>
          </a:xfrm>
          <a:prstGeom prst="line">
            <a:avLst/>
          </a:prstGeom>
          <a:ln w="25400">
            <a:solidFill>
              <a:srgbClr val="00639E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85" name="Rettangolo 6"/>
          <p:cNvSpPr/>
          <p:nvPr/>
        </p:nvSpPr>
        <p:spPr>
          <a:xfrm>
            <a:off x="509901" y="7593873"/>
            <a:ext cx="23364202" cy="5596561"/>
          </a:xfrm>
          <a:prstGeom prst="rect">
            <a:avLst/>
          </a:prstGeom>
          <a:solidFill>
            <a:srgbClr val="EEB13C"/>
          </a:solidFill>
          <a:ln w="12700">
            <a:miter lim="400000"/>
          </a:ln>
        </p:spPr>
        <p:txBody>
          <a:bodyPr lIns="71436" tIns="71436" rIns="71436" bIns="71436" anchor="ctr"/>
          <a:lstStyle/>
          <a:p>
            <a:pPr>
              <a:defRPr sz="3600">
                <a:solidFill>
                  <a:srgbClr val="FFFFFF"/>
                </a:solidFill>
                <a:latin typeface="Segoe UI"/>
                <a:ea typeface="Segoe UI"/>
                <a:cs typeface="Segoe UI"/>
                <a:sym typeface="Segoe UI"/>
              </a:defRPr>
            </a:pPr>
            <a:endParaRPr/>
          </a:p>
        </p:txBody>
      </p:sp>
      <p:sp>
        <p:nvSpPr>
          <p:cNvPr id="286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1976100"/>
            <a:ext cx="5689600" cy="736601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4012878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Connettore diritto 7"/>
          <p:cNvSpPr/>
          <p:nvPr/>
        </p:nvSpPr>
        <p:spPr>
          <a:xfrm>
            <a:off x="1208868" y="2392783"/>
            <a:ext cx="21966264" cy="1"/>
          </a:xfrm>
          <a:prstGeom prst="line">
            <a:avLst/>
          </a:prstGeom>
          <a:ln w="25400">
            <a:solidFill>
              <a:srgbClr val="00639E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94" name="Rettangolo 6"/>
          <p:cNvSpPr/>
          <p:nvPr/>
        </p:nvSpPr>
        <p:spPr>
          <a:xfrm>
            <a:off x="509901" y="7593873"/>
            <a:ext cx="23364202" cy="5596561"/>
          </a:xfrm>
          <a:prstGeom prst="rect">
            <a:avLst/>
          </a:prstGeom>
          <a:solidFill>
            <a:srgbClr val="00639E"/>
          </a:solidFill>
          <a:ln w="12700">
            <a:miter lim="400000"/>
          </a:ln>
        </p:spPr>
        <p:txBody>
          <a:bodyPr lIns="71436" tIns="71436" rIns="71436" bIns="71436" anchor="ctr"/>
          <a:lstStyle/>
          <a:p>
            <a:pPr>
              <a:defRPr sz="3600">
                <a:solidFill>
                  <a:srgbClr val="00639E"/>
                </a:solidFill>
                <a:latin typeface="Segoe UI"/>
                <a:ea typeface="Segoe UI"/>
                <a:cs typeface="Segoe UI"/>
                <a:sym typeface="Segoe UI"/>
              </a:defRPr>
            </a:pPr>
            <a:endParaRPr/>
          </a:p>
        </p:txBody>
      </p:sp>
      <p:sp>
        <p:nvSpPr>
          <p:cNvPr id="295" name="Connettore diritto 2"/>
          <p:cNvSpPr/>
          <p:nvPr/>
        </p:nvSpPr>
        <p:spPr>
          <a:xfrm>
            <a:off x="1208868" y="2392783"/>
            <a:ext cx="21966264" cy="1"/>
          </a:xfrm>
          <a:prstGeom prst="line">
            <a:avLst/>
          </a:prstGeom>
          <a:ln w="25400">
            <a:solidFill>
              <a:srgbClr val="EEB13C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96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1976100"/>
            <a:ext cx="5689600" cy="736601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7333611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Connettore diritto 7"/>
          <p:cNvSpPr/>
          <p:nvPr/>
        </p:nvSpPr>
        <p:spPr>
          <a:xfrm>
            <a:off x="1208868" y="2392783"/>
            <a:ext cx="21966264" cy="1"/>
          </a:xfrm>
          <a:prstGeom prst="line">
            <a:avLst/>
          </a:prstGeom>
          <a:ln w="25400">
            <a:solidFill>
              <a:srgbClr val="00639E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04" name="Connettore diritto 11"/>
          <p:cNvSpPr/>
          <p:nvPr/>
        </p:nvSpPr>
        <p:spPr>
          <a:xfrm>
            <a:off x="1272558" y="2392783"/>
            <a:ext cx="21966264" cy="1"/>
          </a:xfrm>
          <a:prstGeom prst="line">
            <a:avLst/>
          </a:prstGeom>
          <a:ln w="25400">
            <a:solidFill>
              <a:srgbClr val="00639E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05" name="Titolo Testo"/>
          <p:cNvSpPr txBox="1">
            <a:spLocks noGrp="1"/>
          </p:cNvSpPr>
          <p:nvPr>
            <p:ph type="title"/>
          </p:nvPr>
        </p:nvSpPr>
        <p:spPr>
          <a:xfrm>
            <a:off x="1208867" y="873409"/>
            <a:ext cx="21966265" cy="1280162"/>
          </a:xfrm>
          <a:prstGeom prst="rect">
            <a:avLst/>
          </a:prstGeom>
        </p:spPr>
        <p:txBody>
          <a:bodyPr anchor="b"/>
          <a:lstStyle>
            <a:lvl1pPr algn="ctr" defTabSz="1828800">
              <a:lnSpc>
                <a:spcPct val="100000"/>
              </a:lnSpc>
              <a:defRPr sz="5600">
                <a:solidFill>
                  <a:srgbClr val="EEB13C"/>
                </a:solidFill>
                <a:latin typeface="Segoe UI Light"/>
                <a:ea typeface="Segoe UI Light"/>
                <a:cs typeface="Segoe UI Light"/>
                <a:sym typeface="Segoe UI Light"/>
              </a:defRPr>
            </a:lvl1pPr>
          </a:lstStyle>
          <a:p>
            <a:r>
              <a:t>Titolo Testo</a:t>
            </a:r>
          </a:p>
        </p:txBody>
      </p:sp>
      <p:sp>
        <p:nvSpPr>
          <p:cNvPr id="306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142681" y="2871216"/>
            <a:ext cx="8833106" cy="7955281"/>
          </a:xfrm>
          <a:prstGeom prst="rect">
            <a:avLst/>
          </a:prstGeom>
        </p:spPr>
        <p:txBody>
          <a:bodyPr/>
          <a:lstStyle>
            <a:lvl1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00639E"/>
                </a:solidFill>
                <a:latin typeface="Segoe UI"/>
                <a:ea typeface="Segoe UI"/>
                <a:cs typeface="Segoe UI"/>
                <a:sym typeface="Segoe UI"/>
              </a:defRPr>
            </a:lvl1pPr>
            <a:lvl2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00639E"/>
                </a:solidFill>
                <a:latin typeface="Segoe UI"/>
                <a:ea typeface="Segoe UI"/>
                <a:cs typeface="Segoe UI"/>
                <a:sym typeface="Segoe UI"/>
              </a:defRPr>
            </a:lvl2pPr>
            <a:lvl3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00639E"/>
                </a:solidFill>
                <a:latin typeface="Segoe UI"/>
                <a:ea typeface="Segoe UI"/>
                <a:cs typeface="Segoe UI"/>
                <a:sym typeface="Segoe UI"/>
              </a:defRPr>
            </a:lvl3pPr>
            <a:lvl4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00639E"/>
                </a:solidFill>
                <a:latin typeface="Segoe UI"/>
                <a:ea typeface="Segoe UI"/>
                <a:cs typeface="Segoe UI"/>
                <a:sym typeface="Segoe UI"/>
              </a:defRPr>
            </a:lvl4pPr>
            <a:lvl5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00639E"/>
                </a:solidFill>
                <a:latin typeface="Segoe UI"/>
                <a:ea typeface="Segoe UI"/>
                <a:cs typeface="Segoe UI"/>
                <a:sym typeface="Segoe UI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pic>
        <p:nvPicPr>
          <p:cNvPr id="307" name="Immagine 10" descr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835" y="873409"/>
            <a:ext cx="858457" cy="1322433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22805363" y="12543159"/>
            <a:ext cx="491690" cy="459741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EEB13C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821168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660384004_1290x1720.jpeg"/>
          <p:cNvSpPr>
            <a:spLocks noGrp="1"/>
          </p:cNvSpPr>
          <p:nvPr>
            <p:ph type="pic" sz="half" idx="21"/>
          </p:nvPr>
        </p:nvSpPr>
        <p:spPr>
          <a:xfrm>
            <a:off x="11727656" y="839390"/>
            <a:ext cx="9068098" cy="1209079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1" name="Titolo"/>
          <p:cNvSpPr txBox="1">
            <a:spLocks noGrp="1"/>
          </p:cNvSpPr>
          <p:nvPr>
            <p:ph type="title" hasCustomPrompt="1"/>
          </p:nvPr>
        </p:nvSpPr>
        <p:spPr>
          <a:xfrm>
            <a:off x="4030265" y="625078"/>
            <a:ext cx="7179470" cy="1428751"/>
          </a:xfrm>
          <a:prstGeom prst="rect">
            <a:avLst/>
          </a:prstGeom>
        </p:spPr>
        <p:txBody>
          <a:bodyPr/>
          <a:lstStyle/>
          <a:p>
            <a:r>
              <a:t>Titolo</a:t>
            </a:r>
          </a:p>
        </p:txBody>
      </p:sp>
      <p:sp>
        <p:nvSpPr>
          <p:cNvPr id="62" name="Sottotitolo diapositiv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030265" y="1987000"/>
            <a:ext cx="7179470" cy="94472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</a:lstStyle>
          <a:p>
            <a:r>
              <a:t>Sottotitolo diapositiva</a:t>
            </a:r>
          </a:p>
        </p:txBody>
      </p:sp>
      <p:sp>
        <p:nvSpPr>
          <p:cNvPr id="63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4894026"/>
            <a:ext cx="7179470" cy="7865382"/>
          </a:xfrm>
          <a:prstGeom prst="rect">
            <a:avLst/>
          </a:prstGeom>
        </p:spPr>
        <p:txBody>
          <a:bodyPr/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onnettore diritto 7"/>
          <p:cNvSpPr/>
          <p:nvPr/>
        </p:nvSpPr>
        <p:spPr>
          <a:xfrm>
            <a:off x="1208868" y="2392783"/>
            <a:ext cx="21966264" cy="1"/>
          </a:xfrm>
          <a:prstGeom prst="line">
            <a:avLst/>
          </a:prstGeom>
          <a:ln w="25400">
            <a:solidFill>
              <a:srgbClr val="00639E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16" name="Connettore diritto 5"/>
          <p:cNvSpPr/>
          <p:nvPr/>
        </p:nvSpPr>
        <p:spPr>
          <a:xfrm>
            <a:off x="1202886" y="2392783"/>
            <a:ext cx="21966264" cy="1"/>
          </a:xfrm>
          <a:prstGeom prst="line">
            <a:avLst/>
          </a:prstGeom>
          <a:ln w="25400">
            <a:solidFill>
              <a:srgbClr val="EEB13C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1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142681" y="2871216"/>
            <a:ext cx="8833106" cy="7955281"/>
          </a:xfrm>
          <a:prstGeom prst="rect">
            <a:avLst/>
          </a:prstGeom>
        </p:spPr>
        <p:txBody>
          <a:bodyPr/>
          <a:lstStyle>
            <a:lvl1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EEB13C"/>
                </a:solidFill>
                <a:latin typeface="Segoe UI"/>
                <a:ea typeface="Segoe UI"/>
                <a:cs typeface="Segoe UI"/>
                <a:sym typeface="Segoe UI"/>
              </a:defRPr>
            </a:lvl1pPr>
            <a:lvl2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EEB13C"/>
                </a:solidFill>
                <a:latin typeface="Segoe UI"/>
                <a:ea typeface="Segoe UI"/>
                <a:cs typeface="Segoe UI"/>
                <a:sym typeface="Segoe UI"/>
              </a:defRPr>
            </a:lvl2pPr>
            <a:lvl3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EEB13C"/>
                </a:solidFill>
                <a:latin typeface="Segoe UI"/>
                <a:ea typeface="Segoe UI"/>
                <a:cs typeface="Segoe UI"/>
                <a:sym typeface="Segoe UI"/>
              </a:defRPr>
            </a:lvl3pPr>
            <a:lvl4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EEB13C"/>
                </a:solidFill>
                <a:latin typeface="Segoe UI"/>
                <a:ea typeface="Segoe UI"/>
                <a:cs typeface="Segoe UI"/>
                <a:sym typeface="Segoe UI"/>
              </a:defRPr>
            </a:lvl4pPr>
            <a:lvl5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2400">
                <a:solidFill>
                  <a:srgbClr val="EEB13C"/>
                </a:solidFill>
                <a:latin typeface="Segoe UI"/>
                <a:ea typeface="Segoe UI"/>
                <a:cs typeface="Segoe UI"/>
                <a:sym typeface="Segoe UI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pic>
        <p:nvPicPr>
          <p:cNvPr id="318" name="Immagine 14" descr="Immagin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835" y="873409"/>
            <a:ext cx="858457" cy="1322433"/>
          </a:xfrm>
          <a:prstGeom prst="rect">
            <a:avLst/>
          </a:prstGeom>
          <a:ln w="12700">
            <a:miter lim="400000"/>
          </a:ln>
        </p:spPr>
      </p:pic>
      <p:sp>
        <p:nvSpPr>
          <p:cNvPr id="319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22805363" y="12543159"/>
            <a:ext cx="491690" cy="459741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639E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4026977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Connettore diritto 7"/>
          <p:cNvSpPr/>
          <p:nvPr/>
        </p:nvSpPr>
        <p:spPr>
          <a:xfrm>
            <a:off x="1208868" y="2392783"/>
            <a:ext cx="21966264" cy="1"/>
          </a:xfrm>
          <a:prstGeom prst="line">
            <a:avLst/>
          </a:prstGeom>
          <a:ln w="25400">
            <a:solidFill>
              <a:srgbClr val="00639E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27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1976100"/>
            <a:ext cx="5689600" cy="736601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530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3984305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Connettore diritto 7"/>
          <p:cNvSpPr/>
          <p:nvPr/>
        </p:nvSpPr>
        <p:spPr>
          <a:xfrm>
            <a:off x="1208868" y="2392783"/>
            <a:ext cx="21966264" cy="1"/>
          </a:xfrm>
          <a:prstGeom prst="line">
            <a:avLst/>
          </a:prstGeom>
          <a:ln w="25400">
            <a:solidFill>
              <a:srgbClr val="00639E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335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3606" y="838777"/>
            <a:ext cx="973455" cy="710181"/>
          </a:xfrm>
          <a:prstGeom prst="rect">
            <a:avLst/>
          </a:prstGeom>
          <a:ln w="12700">
            <a:miter lim="400000"/>
          </a:ln>
        </p:spPr>
      </p:pic>
      <p:sp>
        <p:nvSpPr>
          <p:cNvPr id="336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111171" y="721755"/>
            <a:ext cx="21185935" cy="579422"/>
          </a:xfrm>
          <a:prstGeom prst="rect">
            <a:avLst/>
          </a:prstGeom>
        </p:spPr>
        <p:txBody>
          <a:bodyPr lIns="0" tIns="0" rIns="0" bIns="0"/>
          <a:lstStyle>
            <a:lvl1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1447800" indent="-533400" defTabSz="1828800">
              <a:lnSpc>
                <a:spcPct val="150000"/>
              </a:lnSpc>
              <a:spcBef>
                <a:spcPts val="2400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marL="2362200" indent="-533400" defTabSz="1828800">
              <a:lnSpc>
                <a:spcPct val="150000"/>
              </a:lnSpc>
              <a:spcBef>
                <a:spcPts val="2400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marL="3276600" indent="-533400" defTabSz="1828800">
              <a:lnSpc>
                <a:spcPct val="150000"/>
              </a:lnSpc>
              <a:spcBef>
                <a:spcPts val="2400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Fare clic per modificare stili del testo dello schema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37" name="Segnaposto testo 3"/>
          <p:cNvSpPr>
            <a:spLocks noGrp="1"/>
          </p:cNvSpPr>
          <p:nvPr>
            <p:ph type="body" sz="quarter" idx="21" hasCustomPrompt="1"/>
          </p:nvPr>
        </p:nvSpPr>
        <p:spPr>
          <a:xfrm>
            <a:off x="1111170" y="1443424"/>
            <a:ext cx="21185936" cy="775489"/>
          </a:xfrm>
          <a:prstGeom prst="rect">
            <a:avLst/>
          </a:prstGeom>
        </p:spPr>
        <p:txBody>
          <a:bodyPr lIns="0" tIns="0" rIns="0" bIns="0"/>
          <a:lstStyle>
            <a:lvl1pPr marL="0" indent="0" defTabSz="1828800">
              <a:lnSpc>
                <a:spcPct val="150000"/>
              </a:lnSpc>
              <a:spcBef>
                <a:spcPts val="2400"/>
              </a:spcBef>
              <a:buSzTx/>
              <a:buFontTx/>
              <a:buNone/>
              <a:defRPr sz="4000">
                <a:solidFill>
                  <a:srgbClr val="0034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Fare clic per modificare stili del testo dello schema</a:t>
            </a:r>
          </a:p>
        </p:txBody>
      </p:sp>
      <p:sp>
        <p:nvSpPr>
          <p:cNvPr id="338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315675" y="13115983"/>
            <a:ext cx="1752653" cy="375232"/>
          </a:xfrm>
          <a:prstGeom prst="rect">
            <a:avLst/>
          </a:prstGeom>
          <a:solidFill>
            <a:srgbClr val="FFFFFF"/>
          </a:solidFill>
        </p:spPr>
        <p:txBody>
          <a:bodyPr wrap="square" anchor="t"/>
          <a:lstStyle>
            <a:lvl1pPr algn="ctr">
              <a:defRPr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  <p:sp>
        <p:nvSpPr>
          <p:cNvPr id="339" name="Straight Connector 2"/>
          <p:cNvSpPr/>
          <p:nvPr/>
        </p:nvSpPr>
        <p:spPr>
          <a:xfrm>
            <a:off x="1111171" y="1301176"/>
            <a:ext cx="822327" cy="1"/>
          </a:xfrm>
          <a:prstGeom prst="line">
            <a:avLst/>
          </a:prstGeom>
          <a:ln w="12700">
            <a:solidFill>
              <a:srgbClr val="44546A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142033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olo sezione"/>
          <p:cNvSpPr txBox="1">
            <a:spLocks noGrp="1"/>
          </p:cNvSpPr>
          <p:nvPr>
            <p:ph type="title" hasCustomPrompt="1"/>
          </p:nvPr>
        </p:nvSpPr>
        <p:spPr>
          <a:xfrm>
            <a:off x="4030265" y="4536281"/>
            <a:ext cx="16323470" cy="4643438"/>
          </a:xfrm>
          <a:prstGeom prst="rect">
            <a:avLst/>
          </a:prstGeom>
        </p:spPr>
        <p:txBody>
          <a:bodyPr anchor="ctr"/>
          <a:lstStyle>
            <a:lvl1pPr>
              <a:defRPr sz="11400" b="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Titolo sezione</a:t>
            </a:r>
          </a:p>
        </p:txBody>
      </p:sp>
      <p:sp>
        <p:nvSpPr>
          <p:cNvPr id="7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olo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</a:t>
            </a:r>
          </a:p>
        </p:txBody>
      </p:sp>
      <p:sp>
        <p:nvSpPr>
          <p:cNvPr id="80" name="Sottotitolo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987000"/>
            <a:ext cx="16323471" cy="94472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</a:lstStyle>
          <a:p>
            <a:r>
              <a:t>Sottotitolo diapositiva</a:t>
            </a:r>
          </a:p>
        </p:txBody>
      </p:sp>
      <p:sp>
        <p:nvSpPr>
          <p:cNvPr id="8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ogram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olo programma"/>
          <p:cNvSpPr txBox="1">
            <a:spLocks noGrp="1"/>
          </p:cNvSpPr>
          <p:nvPr>
            <p:ph type="title" hasCustomPrompt="1"/>
          </p:nvPr>
        </p:nvSpPr>
        <p:spPr>
          <a:xfrm>
            <a:off x="4030265" y="625078"/>
            <a:ext cx="16323470" cy="1428751"/>
          </a:xfrm>
          <a:prstGeom prst="rect">
            <a:avLst/>
          </a:prstGeom>
        </p:spPr>
        <p:txBody>
          <a:bodyPr/>
          <a:lstStyle/>
          <a:p>
            <a:r>
              <a:t>Titolo programma</a:t>
            </a:r>
          </a:p>
        </p:txBody>
      </p:sp>
      <p:sp>
        <p:nvSpPr>
          <p:cNvPr id="89" name="Sottotitolo programm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982390"/>
            <a:ext cx="16323471" cy="94472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</a:lstStyle>
          <a:p>
            <a:r>
              <a:t>Sottotitolo programma</a:t>
            </a:r>
          </a:p>
        </p:txBody>
      </p:sp>
      <p:sp>
        <p:nvSpPr>
          <p:cNvPr id="90" name="Corpo livello uno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800"/>
              </a:spcBef>
              <a:buSzTx/>
              <a:buNone/>
              <a:defRPr sz="5200" spc="-52"/>
            </a:lvl1pPr>
            <a:lvl2pPr marL="0" indent="457200">
              <a:spcBef>
                <a:spcPts val="1800"/>
              </a:spcBef>
              <a:buSzTx/>
              <a:buNone/>
              <a:defRPr sz="5200" spc="-52"/>
            </a:lvl2pPr>
            <a:lvl3pPr marL="0" indent="914400">
              <a:spcBef>
                <a:spcPts val="1800"/>
              </a:spcBef>
              <a:buSzTx/>
              <a:buNone/>
              <a:defRPr sz="5200" spc="-52"/>
            </a:lvl3pPr>
            <a:lvl4pPr marL="0" indent="1371600">
              <a:spcBef>
                <a:spcPts val="1800"/>
              </a:spcBef>
              <a:buSzTx/>
              <a:buNone/>
              <a:defRPr sz="5200" spc="-52"/>
            </a:lvl4pPr>
            <a:lvl5pPr marL="0" indent="1828800">
              <a:spcBef>
                <a:spcPts val="1800"/>
              </a:spcBef>
              <a:buSzTx/>
              <a:buNone/>
              <a:defRPr sz="5200" spc="-52"/>
            </a:lvl5pPr>
          </a:lstStyle>
          <a:p>
            <a:r>
              <a:t>Argomenti del programma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oleObject" Target="../embeddings/oleObject1.bin"/><Relationship Id="rId5" Type="http://schemas.openxmlformats.org/officeDocument/2006/relationships/tags" Target="../tags/tag1.xml"/><Relationship Id="rId4" Type="http://schemas.openxmlformats.org/officeDocument/2006/relationships/vmlDrawing" Target="../drawings/vmlDrawing1.v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9.xml"/><Relationship Id="rId34" Type="http://schemas.openxmlformats.org/officeDocument/2006/relationships/slideLayout" Target="../slideLayouts/slideLayout62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3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29" Type="http://schemas.openxmlformats.org/officeDocument/2006/relationships/slideLayout" Target="../slideLayouts/slideLayout57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32" Type="http://schemas.openxmlformats.org/officeDocument/2006/relationships/slideLayout" Target="../slideLayouts/slideLayout60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31" Type="http://schemas.openxmlformats.org/officeDocument/2006/relationships/slideLayout" Target="../slideLayouts/slideLayout59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58.xml"/><Relationship Id="rId35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rpo livello uno…"/>
          <p:cNvSpPr txBox="1">
            <a:spLocks noGrp="1"/>
          </p:cNvSpPr>
          <p:nvPr>
            <p:ph type="body" idx="1" hasCustomPrompt="1"/>
          </p:nvPr>
        </p:nvSpPr>
        <p:spPr>
          <a:xfrm>
            <a:off x="4030265" y="4161234"/>
            <a:ext cx="16323470" cy="857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Titolo"/>
          <p:cNvSpPr txBox="1">
            <a:spLocks noGrp="1"/>
          </p:cNvSpPr>
          <p:nvPr>
            <p:ph type="title" hasCustomPrompt="1"/>
          </p:nvPr>
        </p:nvSpPr>
        <p:spPr>
          <a:xfrm>
            <a:off x="4030265" y="619125"/>
            <a:ext cx="16323470" cy="142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t>Titolo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6"/>
            <a:ext cx="409779" cy="415875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b">
            <a:spAutoFit/>
          </a:bodyPr>
          <a:lstStyle>
            <a:lvl1pPr defTabSz="821531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533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914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295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676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2057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438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819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200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581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titolo 1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730253"/>
            <a:ext cx="21031200" cy="2651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 dello schema</a:t>
            </a:r>
          </a:p>
        </p:txBody>
      </p:sp>
      <p:sp>
        <p:nvSpPr>
          <p:cNvPr id="13315" name="Segnaposto testo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3651250"/>
            <a:ext cx="21031200" cy="870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Modifica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1676402" y="12712703"/>
            <a:ext cx="5486400" cy="730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82494967-CB8F-435A-A331-9AD6D3A1DD7D}" type="datetime1">
              <a:rPr lang="it-IT" altLang="it-IT"/>
              <a:pPr/>
              <a:t>02/03/2022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8077200" y="12712703"/>
            <a:ext cx="8229600" cy="730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it-IT" alt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7221200" y="12712703"/>
            <a:ext cx="5486400" cy="730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DA2ED41-9D60-4A3E-9019-2E3BB03D54E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085409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pitchFamily="1" charset="-128"/>
          <a:cs typeface="ヒラギノ角ゴ Pro W3" pitchFamily="1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ヒラギノ角ゴ Pro W3" pitchFamily="1" charset="-128"/>
          <a:cs typeface="ヒラギノ角ゴ Pro W3" pitchFamily="1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ヒラギノ角ゴ Pro W3" pitchFamily="1" charset="-128"/>
          <a:cs typeface="ヒラギノ角ゴ Pro W3" pitchFamily="1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ヒラギノ角ゴ Pro W3" pitchFamily="1" charset="-128"/>
          <a:cs typeface="ヒラギノ角ゴ Pro W3" pitchFamily="1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ヒラギノ角ゴ Pro W3" pitchFamily="1" charset="-128"/>
          <a:cs typeface="ヒラギノ角ゴ Pro W3" pitchFamily="1" charset="-128"/>
        </a:defRPr>
      </a:lvl5pPr>
      <a:lvl6pPr marL="457178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58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3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1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0" indent="-22859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ヒラギノ角ゴ Pro W3" pitchFamily="1" charset="-128"/>
          <a:cs typeface="ヒラギノ角ゴ Pro W3" pitchFamily="1" charset="-128"/>
        </a:defRPr>
      </a:lvl1pPr>
      <a:lvl2pPr marL="685768" indent="-22859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pitchFamily="1" charset="-128"/>
          <a:cs typeface="+mn-cs"/>
        </a:defRPr>
      </a:lvl2pPr>
      <a:lvl3pPr marL="1142948" indent="-22859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ヒラギノ角ゴ Pro W3" pitchFamily="1" charset="-128"/>
          <a:cs typeface="+mn-cs"/>
        </a:defRPr>
      </a:lvl3pPr>
      <a:lvl4pPr marL="1600126" indent="-22859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ヒラギノ角ゴ Pro W3" pitchFamily="1" charset="-128"/>
          <a:cs typeface="+mn-cs"/>
        </a:defRPr>
      </a:lvl4pPr>
      <a:lvl5pPr marL="2057304" indent="-22859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ヒラギノ角ゴ Pro W3" pitchFamily="1" charset="-128"/>
          <a:cs typeface="+mn-cs"/>
        </a:defRPr>
      </a:lvl5pPr>
      <a:lvl6pPr marL="2514484" indent="-228590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62" indent="-228590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42" indent="-228590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20" indent="-228590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8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6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6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94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72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52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30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ggetto 2" hidden="1"/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49855296"/>
              </p:ext>
            </p:extLst>
          </p:nvPr>
        </p:nvGraphicFramePr>
        <p:xfrm>
          <a:off x="4236" y="3179"/>
          <a:ext cx="4232" cy="3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iapositiva think-cell" r:id="rId6" imgW="360" imgH="360" progId="TCLayout.ActiveDocument.1">
                  <p:embed/>
                </p:oleObj>
              </mc:Choice>
              <mc:Fallback>
                <p:oleObj name="Diapositiva think-cell" r:id="rId6" imgW="360" imgH="360" progId="TCLayout.ActiveDocument.1">
                  <p:embed/>
                  <p:pic>
                    <p:nvPicPr>
                      <p:cNvPr id="3" name="Oggetto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6" y="3179"/>
                        <a:ext cx="4232" cy="31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667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" pitchFamily="34" charset="0"/>
        </a:defRPr>
      </a:lvl5pPr>
      <a:lvl6pPr marL="914400" algn="ctr" rtl="0" fontAlgn="base"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" pitchFamily="34" charset="0"/>
        </a:defRPr>
      </a:lvl6pPr>
      <a:lvl7pPr marL="1828800" algn="ctr" rtl="0" fontAlgn="base"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" pitchFamily="34" charset="0"/>
        </a:defRPr>
      </a:lvl7pPr>
      <a:lvl8pPr marL="2743200" algn="ctr" rtl="0" fontAlgn="base"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" pitchFamily="34" charset="0"/>
        </a:defRPr>
      </a:lvl8pPr>
      <a:lvl9pPr marL="3657600" algn="ctr" rtl="0" fontAlgn="base"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" pitchFamily="34" charset="0"/>
        </a:defRPr>
      </a:lvl9pPr>
    </p:titleStyle>
    <p:bodyStyle>
      <a:lvl1pPr marL="685800" indent="-6858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5900" indent="-5715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1676400" y="730253"/>
            <a:ext cx="21031200" cy="2651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22448976" y="12943208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3513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  <p:sldLayoutId id="2147483711" r:id="rId24"/>
    <p:sldLayoutId id="2147483712" r:id="rId25"/>
    <p:sldLayoutId id="2147483713" r:id="rId26"/>
    <p:sldLayoutId id="2147483714" r:id="rId27"/>
    <p:sldLayoutId id="2147483715" r:id="rId28"/>
    <p:sldLayoutId id="2147483716" r:id="rId29"/>
    <p:sldLayoutId id="2147483717" r:id="rId30"/>
    <p:sldLayoutId id="2147483718" r:id="rId31"/>
    <p:sldLayoutId id="2147483719" r:id="rId32"/>
    <p:sldLayoutId id="2147483720" r:id="rId33"/>
    <p:sldLayoutId id="2147483721" r:id="rId34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457178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914358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1371535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1828716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589" marR="0" indent="-22858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723866" marR="0" indent="-26668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234383" marR="0" indent="-320026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1727120" marR="0" indent="-3555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184298" marR="0" indent="-3555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641478" marR="0" indent="-3555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098656" marR="0" indent="-3555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55836" marR="0" indent="-3555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13014" marR="0" indent="-35558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243833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7.jpg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2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g"/><Relationship Id="rId13" Type="http://schemas.openxmlformats.org/officeDocument/2006/relationships/image" Target="../media/image67.jpg"/><Relationship Id="rId18" Type="http://schemas.openxmlformats.org/officeDocument/2006/relationships/image" Target="../media/image72.jpg"/><Relationship Id="rId26" Type="http://schemas.openxmlformats.org/officeDocument/2006/relationships/image" Target="../media/image80.png"/><Relationship Id="rId3" Type="http://schemas.openxmlformats.org/officeDocument/2006/relationships/image" Target="../media/image57.jpg"/><Relationship Id="rId21" Type="http://schemas.openxmlformats.org/officeDocument/2006/relationships/image" Target="../media/image75.png"/><Relationship Id="rId7" Type="http://schemas.openxmlformats.org/officeDocument/2006/relationships/image" Target="../media/image61.jpg"/><Relationship Id="rId12" Type="http://schemas.openxmlformats.org/officeDocument/2006/relationships/image" Target="../media/image66.jpg"/><Relationship Id="rId17" Type="http://schemas.openxmlformats.org/officeDocument/2006/relationships/image" Target="../media/image71.jpg"/><Relationship Id="rId25" Type="http://schemas.openxmlformats.org/officeDocument/2006/relationships/image" Target="../media/image79.png"/><Relationship Id="rId2" Type="http://schemas.openxmlformats.org/officeDocument/2006/relationships/image" Target="../media/image30.png"/><Relationship Id="rId16" Type="http://schemas.openxmlformats.org/officeDocument/2006/relationships/image" Target="../media/image70.jp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0.jpg"/><Relationship Id="rId11" Type="http://schemas.openxmlformats.org/officeDocument/2006/relationships/image" Target="../media/image65.jpg"/><Relationship Id="rId24" Type="http://schemas.openxmlformats.org/officeDocument/2006/relationships/image" Target="../media/image78.png"/><Relationship Id="rId5" Type="http://schemas.openxmlformats.org/officeDocument/2006/relationships/image" Target="../media/image59.jpg"/><Relationship Id="rId15" Type="http://schemas.openxmlformats.org/officeDocument/2006/relationships/image" Target="../media/image69.jpg"/><Relationship Id="rId23" Type="http://schemas.openxmlformats.org/officeDocument/2006/relationships/image" Target="../media/image77.png"/><Relationship Id="rId10" Type="http://schemas.openxmlformats.org/officeDocument/2006/relationships/image" Target="../media/image64.jpg"/><Relationship Id="rId19" Type="http://schemas.openxmlformats.org/officeDocument/2006/relationships/image" Target="../media/image73.png"/><Relationship Id="rId4" Type="http://schemas.openxmlformats.org/officeDocument/2006/relationships/image" Target="../media/image58.jpg"/><Relationship Id="rId9" Type="http://schemas.openxmlformats.org/officeDocument/2006/relationships/image" Target="../media/image63.jpg"/><Relationship Id="rId14" Type="http://schemas.openxmlformats.org/officeDocument/2006/relationships/image" Target="../media/image68.jpg"/><Relationship Id="rId22" Type="http://schemas.openxmlformats.org/officeDocument/2006/relationships/image" Target="../media/image76.png"/><Relationship Id="rId27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sv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svg"/><Relationship Id="rId9" Type="http://schemas.openxmlformats.org/officeDocument/2006/relationships/image" Target="../media/image24.png"/><Relationship Id="rId14" Type="http://schemas.openxmlformats.org/officeDocument/2006/relationships/image" Target="../media/image29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65DC36F5-F8C9-44E1-8371-C77305F634AF}"/>
              </a:ext>
            </a:extLst>
          </p:cNvPr>
          <p:cNvGrpSpPr/>
          <p:nvPr/>
        </p:nvGrpSpPr>
        <p:grpSpPr>
          <a:xfrm>
            <a:off x="-25176" y="11710870"/>
            <a:ext cx="24434352" cy="2012276"/>
            <a:chOff x="-25176" y="11710870"/>
            <a:chExt cx="24434352" cy="2012276"/>
          </a:xfrm>
        </p:grpSpPr>
        <p:sp>
          <p:nvSpPr>
            <p:cNvPr id="159" name="Rettangolo"/>
            <p:cNvSpPr/>
            <p:nvPr/>
          </p:nvSpPr>
          <p:spPr>
            <a:xfrm>
              <a:off x="-16527" y="11710870"/>
              <a:ext cx="24417054" cy="2012276"/>
            </a:xfrm>
            <a:prstGeom prst="rect">
              <a:avLst/>
            </a:prstGeom>
            <a:solidFill>
              <a:srgbClr val="FF9901"/>
            </a:solidFill>
            <a:ln w="12700">
              <a:miter lim="400000"/>
            </a:ln>
          </p:spPr>
          <p:txBody>
            <a:bodyPr lIns="71438" tIns="71438" rIns="71438" bIns="71438" anchor="ctr"/>
            <a:lstStyle/>
            <a:p>
              <a:pPr marL="0" marR="0" lvl="0" indent="0" algn="ctr" defTabSz="821532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160" name="Rettangolo"/>
            <p:cNvSpPr/>
            <p:nvPr/>
          </p:nvSpPr>
          <p:spPr>
            <a:xfrm>
              <a:off x="-25176" y="11865770"/>
              <a:ext cx="24434352" cy="1857376"/>
            </a:xfrm>
            <a:prstGeom prst="rect">
              <a:avLst/>
            </a:prstGeom>
            <a:solidFill>
              <a:srgbClr val="102C70"/>
            </a:solidFill>
            <a:ln w="12700">
              <a:miter lim="400000"/>
            </a:ln>
          </p:spPr>
          <p:txBody>
            <a:bodyPr lIns="71438" tIns="71438" rIns="71438" bIns="71438" anchor="ctr"/>
            <a:lstStyle/>
            <a:p>
              <a:pPr marL="0" marR="0" lvl="0" indent="0" algn="ctr" defTabSz="821532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sp>
          <p:nvSpPr>
            <p:cNvPr id="162" name="CARRARA • CHIOGGIA • LIVORNO • MONFALCONE • VENEZIA"/>
            <p:cNvSpPr txBox="1"/>
            <p:nvPr/>
          </p:nvSpPr>
          <p:spPr>
            <a:xfrm>
              <a:off x="7952373" y="12599211"/>
              <a:ext cx="8479245" cy="3904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71438" tIns="71438" rIns="71438" bIns="71438" anchor="ctr">
              <a:spAutoFit/>
            </a:bodyPr>
            <a:lstStyle>
              <a:lvl1pPr>
                <a:defRPr sz="1600" spc="687">
                  <a:solidFill>
                    <a:srgbClr val="FFA401"/>
                  </a:solidFill>
                </a:defRPr>
              </a:lvl1pPr>
            </a:lstStyle>
            <a:p>
              <a:pPr marL="0" marR="0" lvl="0" indent="0" algn="ctr" defTabSz="243834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600" b="0" i="0" u="none" strike="noStrike" kern="0" cap="none" spc="688" normalizeH="0" baseline="0" noProof="0" dirty="0">
                  <a:ln>
                    <a:noFill/>
                  </a:ln>
                  <a:solidFill>
                    <a:srgbClr val="FFA401"/>
                  </a:solidFill>
                  <a:effectLst/>
                  <a:uLnTx/>
                  <a:uFillTx/>
                  <a:latin typeface="Helvetica Neue"/>
                  <a:sym typeface="Helvetica Neue"/>
                </a:rPr>
                <a:t>CARRARA • LIVORNO • MONFALCONE • VENEZIA</a:t>
              </a:r>
            </a:p>
          </p:txBody>
        </p:sp>
      </p:grpSp>
      <p:pic>
        <p:nvPicPr>
          <p:cNvPr id="6" name="Immagine 5">
            <a:extLst>
              <a:ext uri="{FF2B5EF4-FFF2-40B4-BE49-F238E27FC236}">
                <a16:creationId xmlns:a16="http://schemas.microsoft.com/office/drawing/2014/main" id="{8648E196-F19D-43B0-9220-8CDF7D71A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5061" y="1014460"/>
            <a:ext cx="2753874" cy="4514548"/>
          </a:xfrm>
          <a:prstGeom prst="rect">
            <a:avLst/>
          </a:prstGeom>
        </p:spPr>
      </p:pic>
      <p:sp>
        <p:nvSpPr>
          <p:cNvPr id="7" name="Titolo 1">
            <a:extLst>
              <a:ext uri="{FF2B5EF4-FFF2-40B4-BE49-F238E27FC236}">
                <a16:creationId xmlns:a16="http://schemas.microsoft.com/office/drawing/2014/main" id="{6F55BFEE-D855-4770-A104-D805E9DC312A}"/>
              </a:ext>
            </a:extLst>
          </p:cNvPr>
          <p:cNvSpPr txBox="1">
            <a:spLocks/>
          </p:cNvSpPr>
          <p:nvPr/>
        </p:nvSpPr>
        <p:spPr>
          <a:xfrm>
            <a:off x="490512" y="7772399"/>
            <a:ext cx="15718851" cy="3591628"/>
          </a:xfrm>
          <a:prstGeom prst="rect">
            <a:avLst/>
          </a:prstGeom>
        </p:spPr>
        <p:txBody>
          <a:bodyPr vert="horz" lIns="182880" tIns="91440" rIns="182880" bIns="9144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6000" dirty="0">
                <a:solidFill>
                  <a:srgbClr val="102C70"/>
                </a:solidFill>
                <a:latin typeface="Segoe UI Light"/>
              </a:rPr>
              <a:t>FHP: u</a:t>
            </a:r>
            <a:r>
              <a:rPr kumimoji="0" lang="it-IT" sz="60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 Light"/>
                <a:sym typeface="Helvetica Neue"/>
              </a:rPr>
              <a:t>n network italiano al servizio della competitività dell’industria nazionale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b="0" i="0" u="none" strike="noStrike" kern="120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Segoe UI Light"/>
              <a:sym typeface="Helvetica Neue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4800" i="1" dirty="0">
                <a:solidFill>
                  <a:srgbClr val="102C70"/>
                </a:solidFill>
                <a:latin typeface="Segoe UI Light"/>
              </a:rPr>
              <a:t>Alessandro Becce, Amministratore Delegato FHP</a:t>
            </a:r>
            <a:endParaRPr kumimoji="0" lang="it-IT" sz="4800" b="0" i="1" u="none" strike="noStrike" kern="120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Segoe UI Light"/>
              <a:sym typeface="Helvetica Neue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2DB4D0F-302F-4202-AFB3-1AE9E9174D35}"/>
              </a:ext>
            </a:extLst>
          </p:cNvPr>
          <p:cNvSpPr txBox="1"/>
          <p:nvPr/>
        </p:nvSpPr>
        <p:spPr>
          <a:xfrm>
            <a:off x="9369094" y="5844211"/>
            <a:ext cx="5645801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800" b="1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 Light"/>
                <a:sym typeface="Helvetica Neue"/>
              </a:rPr>
              <a:t>F2i Holding Portuale</a:t>
            </a:r>
            <a:endParaRPr kumimoji="0" lang="it-IT" sz="4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mappa&#10;&#10;Descrizione generata automaticamente">
            <a:extLst>
              <a:ext uri="{FF2B5EF4-FFF2-40B4-BE49-F238E27FC236}">
                <a16:creationId xmlns:a16="http://schemas.microsoft.com/office/drawing/2014/main" id="{C2C3CC70-04E5-40EB-9218-F9D698AD2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24394846" cy="13709903"/>
          </a:xfrm>
          <a:prstGeom prst="rect">
            <a:avLst/>
          </a:prstGeom>
        </p:spPr>
      </p:pic>
      <p:sp>
        <p:nvSpPr>
          <p:cNvPr id="4" name="Rettangolo">
            <a:extLst>
              <a:ext uri="{FF2B5EF4-FFF2-40B4-BE49-F238E27FC236}">
                <a16:creationId xmlns:a16="http://schemas.microsoft.com/office/drawing/2014/main" id="{61F71AC2-F0F7-457F-A87A-4260A3008AF9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5" name="Rettangolo">
            <a:extLst>
              <a:ext uri="{FF2B5EF4-FFF2-40B4-BE49-F238E27FC236}">
                <a16:creationId xmlns:a16="http://schemas.microsoft.com/office/drawing/2014/main" id="{1CDCF43B-F44F-479B-BC72-7B55BB3FC24F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6" name="Immagine" descr="Immagine">
            <a:extLst>
              <a:ext uri="{FF2B5EF4-FFF2-40B4-BE49-F238E27FC236}">
                <a16:creationId xmlns:a16="http://schemas.microsoft.com/office/drawing/2014/main" id="{F0531FEB-19FF-43E2-8784-B6EF322D5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RRARA • CHIOGGIA • LIVORNO • MONFALCONE • VENEZIA">
            <a:extLst>
              <a:ext uri="{FF2B5EF4-FFF2-40B4-BE49-F238E27FC236}">
                <a16:creationId xmlns:a16="http://schemas.microsoft.com/office/drawing/2014/main" id="{E357BCE6-5AE1-405F-89B0-CD4C6CE4719F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dirty="0"/>
              <a:t>CARRARA • LIVORNO • MONFALCONE • VENEZIA</a:t>
            </a:r>
          </a:p>
        </p:txBody>
      </p:sp>
      <p:sp>
        <p:nvSpPr>
          <p:cNvPr id="8" name="Numero diapositiva">
            <a:extLst>
              <a:ext uri="{FF2B5EF4-FFF2-40B4-BE49-F238E27FC236}">
                <a16:creationId xmlns:a16="http://schemas.microsoft.com/office/drawing/2014/main" id="{11C4AED9-8451-4F14-A615-CB75705DD898}"/>
              </a:ext>
            </a:extLst>
          </p:cNvPr>
          <p:cNvSpPr txBox="1">
            <a:spLocks/>
          </p:cNvSpPr>
          <p:nvPr/>
        </p:nvSpPr>
        <p:spPr>
          <a:xfrm>
            <a:off x="21180490" y="13255322"/>
            <a:ext cx="430934" cy="30481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fld id="{86CB4B4D-7CA3-9044-876B-883B54F8677D}" type="slidenum">
              <a:rPr lang="it-IT" smtClean="0"/>
              <a:pPr/>
              <a:t>10</a:t>
            </a:fld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05F3DBE-287D-4A98-A93D-756647537CD4}"/>
              </a:ext>
            </a:extLst>
          </p:cNvPr>
          <p:cNvSpPr txBox="1"/>
          <p:nvPr/>
        </p:nvSpPr>
        <p:spPr>
          <a:xfrm>
            <a:off x="16808648" y="12630060"/>
            <a:ext cx="869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102C70"/>
                </a:solidFill>
              </a:rPr>
              <a:t>2021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C4788C4-1714-46BF-AB90-2BCCCC1ED4DF}"/>
              </a:ext>
            </a:extLst>
          </p:cNvPr>
          <p:cNvSpPr txBox="1"/>
          <p:nvPr/>
        </p:nvSpPr>
        <p:spPr>
          <a:xfrm>
            <a:off x="8858251" y="12302380"/>
            <a:ext cx="7737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102C70"/>
                </a:solidFill>
              </a:rPr>
              <a:t>TOT VOLUMI 2021 10,3 MILIONI DI TONNELLATE</a:t>
            </a:r>
          </a:p>
        </p:txBody>
      </p:sp>
    </p:spTree>
    <p:extLst>
      <p:ext uri="{BB962C8B-B14F-4D97-AF65-F5344CB8AC3E}">
        <p14:creationId xmlns:p14="http://schemas.microsoft.com/office/powerpoint/2010/main" val="399523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ttangolo 47">
            <a:extLst>
              <a:ext uri="{FF2B5EF4-FFF2-40B4-BE49-F238E27FC236}">
                <a16:creationId xmlns:a16="http://schemas.microsoft.com/office/drawing/2014/main" id="{BA52FDF2-D535-46C3-976F-9D0546CE2D9E}"/>
              </a:ext>
            </a:extLst>
          </p:cNvPr>
          <p:cNvSpPr/>
          <p:nvPr/>
        </p:nvSpPr>
        <p:spPr>
          <a:xfrm>
            <a:off x="2" y="700074"/>
            <a:ext cx="15002932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sp>
        <p:nvSpPr>
          <p:cNvPr id="3" name="Rettangolo">
            <a:extLst>
              <a:ext uri="{FF2B5EF4-FFF2-40B4-BE49-F238E27FC236}">
                <a16:creationId xmlns:a16="http://schemas.microsoft.com/office/drawing/2014/main" id="{388A1644-5310-409D-920A-DE694CC46AD9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4" name="Rettangolo">
            <a:extLst>
              <a:ext uri="{FF2B5EF4-FFF2-40B4-BE49-F238E27FC236}">
                <a16:creationId xmlns:a16="http://schemas.microsoft.com/office/drawing/2014/main" id="{9256F905-6697-47ED-8EAF-6772D11ABB09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5" name="Immagine" descr="Immagine">
            <a:extLst>
              <a:ext uri="{FF2B5EF4-FFF2-40B4-BE49-F238E27FC236}">
                <a16:creationId xmlns:a16="http://schemas.microsoft.com/office/drawing/2014/main" id="{74476E98-988E-4E8C-9667-071BC16AF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CARRARA • CHIOGGIA • LIVORNO • MONFALCONE • VENEZIA">
            <a:extLst>
              <a:ext uri="{FF2B5EF4-FFF2-40B4-BE49-F238E27FC236}">
                <a16:creationId xmlns:a16="http://schemas.microsoft.com/office/drawing/2014/main" id="{B6057B10-0FD5-4A9F-AF6A-AABF49A557BB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74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CARRARA • LIVORNO • MONFALCONE • VENEZIA</a:t>
            </a:r>
          </a:p>
        </p:txBody>
      </p:sp>
      <p:sp>
        <p:nvSpPr>
          <p:cNvPr id="7" name="Numero diapositiva">
            <a:extLst>
              <a:ext uri="{FF2B5EF4-FFF2-40B4-BE49-F238E27FC236}">
                <a16:creationId xmlns:a16="http://schemas.microsoft.com/office/drawing/2014/main" id="{47BD74EC-9D5B-40EE-8B20-C2AD99C05E0E}"/>
              </a:ext>
            </a:extLst>
          </p:cNvPr>
          <p:cNvSpPr txBox="1">
            <a:spLocks/>
          </p:cNvSpPr>
          <p:nvPr/>
        </p:nvSpPr>
        <p:spPr>
          <a:xfrm>
            <a:off x="21378606" y="13255322"/>
            <a:ext cx="232818" cy="320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01F8EE6-6C37-4039-85FE-41129BA75459}"/>
              </a:ext>
            </a:extLst>
          </p:cNvPr>
          <p:cNvSpPr txBox="1"/>
          <p:nvPr/>
        </p:nvSpPr>
        <p:spPr>
          <a:xfrm>
            <a:off x="367267" y="794791"/>
            <a:ext cx="154484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7200" b="1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FHP: 4 basi operative</a:t>
            </a:r>
          </a:p>
        </p:txBody>
      </p:sp>
      <p:pic>
        <p:nvPicPr>
          <p:cNvPr id="12" name="Immagine 11" descr="Immagine che contiene testo&#10;&#10;Descrizione generata automaticamente">
            <a:extLst>
              <a:ext uri="{FF2B5EF4-FFF2-40B4-BE49-F238E27FC236}">
                <a16:creationId xmlns:a16="http://schemas.microsoft.com/office/drawing/2014/main" id="{A0644989-02CD-4F9E-B3AB-2F7D0956BF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1378" y="3516106"/>
            <a:ext cx="2251442" cy="828000"/>
          </a:xfrm>
          <a:prstGeom prst="rect">
            <a:avLst/>
          </a:prstGeom>
        </p:spPr>
      </p:pic>
      <p:pic>
        <p:nvPicPr>
          <p:cNvPr id="21" name="Immagine 20" descr="Immagine che contiene testo&#10;&#10;Descrizione generata automaticamente">
            <a:extLst>
              <a:ext uri="{FF2B5EF4-FFF2-40B4-BE49-F238E27FC236}">
                <a16:creationId xmlns:a16="http://schemas.microsoft.com/office/drawing/2014/main" id="{E924D63D-C9D6-437C-ACFB-9F1DA44E9C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5816" y="4773529"/>
            <a:ext cx="1919029" cy="828000"/>
          </a:xfrm>
          <a:prstGeom prst="rect">
            <a:avLst/>
          </a:prstGeom>
        </p:spPr>
      </p:pic>
      <p:pic>
        <p:nvPicPr>
          <p:cNvPr id="14" name="Immagine 13" descr="Immagine che contiene testo&#10;&#10;Descrizione generata automaticamente">
            <a:extLst>
              <a:ext uri="{FF2B5EF4-FFF2-40B4-BE49-F238E27FC236}">
                <a16:creationId xmlns:a16="http://schemas.microsoft.com/office/drawing/2014/main" id="{67DD4C6B-CE46-4DEF-BC4C-5922CB899C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7396" y="3516106"/>
            <a:ext cx="2081623" cy="828000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D5A00E5F-AFB3-4667-9694-DA9B2D04552D}"/>
              </a:ext>
            </a:extLst>
          </p:cNvPr>
          <p:cNvSpPr txBox="1"/>
          <p:nvPr/>
        </p:nvSpPr>
        <p:spPr>
          <a:xfrm>
            <a:off x="1409043" y="6011446"/>
            <a:ext cx="375994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2438339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Area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Helvetica Neue"/>
              </a:rPr>
              <a:t> 250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k sqm</a:t>
            </a:r>
            <a:endParaRPr kumimoji="0" lang="it-IT" sz="2800" b="0" i="0" u="none" strike="noStrike" kern="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Helvetica Neue"/>
            </a:endParaRPr>
          </a:p>
          <a:p>
            <a:pPr marL="0" marR="0" lvl="0" indent="0" algn="ctr" defTabSz="2438339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Volumi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 (2021) 0,7M t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2738CCE9-EA9E-4859-B943-761385672B41}"/>
              </a:ext>
            </a:extLst>
          </p:cNvPr>
          <p:cNvSpPr/>
          <p:nvPr/>
        </p:nvSpPr>
        <p:spPr>
          <a:xfrm>
            <a:off x="666085" y="3199104"/>
            <a:ext cx="5202882" cy="9162860"/>
          </a:xfrm>
          <a:prstGeom prst="rect">
            <a:avLst/>
          </a:prstGeom>
          <a:noFill/>
          <a:ln w="76200">
            <a:solidFill>
              <a:srgbClr val="102C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A13DC91C-BD7D-4A4D-BC28-3038F073E10E}"/>
              </a:ext>
            </a:extLst>
          </p:cNvPr>
          <p:cNvSpPr txBox="1"/>
          <p:nvPr/>
        </p:nvSpPr>
        <p:spPr>
          <a:xfrm>
            <a:off x="17965684" y="7735389"/>
            <a:ext cx="4119292" cy="4410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S</a:t>
            </a:r>
            <a:r>
              <a:rPr kumimoji="0" lang="it-IT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iderurgico</a:t>
            </a:r>
            <a:endParaRPr kumimoji="0" lang="it-IT" sz="3600" b="0" i="0" u="none" strike="noStrike" kern="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Farinacei</a:t>
            </a:r>
          </a:p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3600" dirty="0">
                <a:solidFill>
                  <a:srgbClr val="102C70"/>
                </a:solidFill>
                <a:latin typeface="Calibri"/>
              </a:rPr>
              <a:t>Cemento</a:t>
            </a:r>
            <a:endParaRPr kumimoji="0" lang="it-IT" sz="3600" b="0" i="0" u="none" strike="noStrike" kern="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  <a:p>
            <a:pPr marL="648000" marR="0" lvl="0" indent="-571500" algn="l" defTabSz="2438339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Merci varie</a:t>
            </a:r>
          </a:p>
          <a:p>
            <a:pPr marL="648000" marR="0" lvl="0" indent="-571500" algn="l" defTabSz="2438339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Project cargo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B22D7C62-42F3-42D2-92E0-9DAF9E942C3D}"/>
              </a:ext>
            </a:extLst>
          </p:cNvPr>
          <p:cNvSpPr txBox="1"/>
          <p:nvPr/>
        </p:nvSpPr>
        <p:spPr>
          <a:xfrm>
            <a:off x="18081715" y="6041048"/>
            <a:ext cx="375994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2438339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Area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Helvetica Neue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580k sqm</a:t>
            </a:r>
            <a:endParaRPr kumimoji="0" lang="it-IT" sz="2800" b="0" i="0" u="none" strike="noStrike" kern="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Helvetica Neue"/>
            </a:endParaRPr>
          </a:p>
          <a:p>
            <a:pPr marL="0" marR="0" lvl="0" indent="0" algn="ctr" defTabSz="2438339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Volumi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 (2021) 4,8 M t </a:t>
            </a:r>
          </a:p>
        </p:txBody>
      </p:sp>
      <p:sp>
        <p:nvSpPr>
          <p:cNvPr id="45" name="Rettangolo 44">
            <a:extLst>
              <a:ext uri="{FF2B5EF4-FFF2-40B4-BE49-F238E27FC236}">
                <a16:creationId xmlns:a16="http://schemas.microsoft.com/office/drawing/2014/main" id="{3D6F8091-A5C6-4A5F-8D2E-4E01256C0E62}"/>
              </a:ext>
            </a:extLst>
          </p:cNvPr>
          <p:cNvSpPr/>
          <p:nvPr/>
        </p:nvSpPr>
        <p:spPr>
          <a:xfrm>
            <a:off x="17339380" y="3207144"/>
            <a:ext cx="5202882" cy="9162860"/>
          </a:xfrm>
          <a:prstGeom prst="rect">
            <a:avLst/>
          </a:prstGeom>
          <a:noFill/>
          <a:ln w="76200"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556D02AA-CF44-4FC0-B866-B1EB2581A20E}"/>
              </a:ext>
            </a:extLst>
          </p:cNvPr>
          <p:cNvSpPr txBox="1"/>
          <p:nvPr/>
        </p:nvSpPr>
        <p:spPr>
          <a:xfrm>
            <a:off x="12586139" y="6038341"/>
            <a:ext cx="375994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2438339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Area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Helvetica Neue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524k sqm</a:t>
            </a:r>
            <a:endParaRPr kumimoji="0" lang="it-IT" sz="2800" b="0" i="0" u="none" strike="noStrike" kern="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Helvetica Neue"/>
            </a:endParaRPr>
          </a:p>
          <a:p>
            <a:pPr marL="0" marR="0" lvl="0" indent="0" algn="ctr" defTabSz="2438339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Volumi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 (2021) 3,4 M t </a:t>
            </a:r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9F72ED0-9F4B-4BE3-9DDA-DDFA2FF8DB5E}"/>
              </a:ext>
            </a:extLst>
          </p:cNvPr>
          <p:cNvSpPr/>
          <p:nvPr/>
        </p:nvSpPr>
        <p:spPr>
          <a:xfrm>
            <a:off x="11852235" y="3210498"/>
            <a:ext cx="5202882" cy="9162860"/>
          </a:xfrm>
          <a:prstGeom prst="rect">
            <a:avLst/>
          </a:prstGeom>
          <a:noFill/>
          <a:ln w="76200"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CC67C5C0-68CC-4DF2-B862-724385D87F45}"/>
              </a:ext>
            </a:extLst>
          </p:cNvPr>
          <p:cNvSpPr txBox="1"/>
          <p:nvPr/>
        </p:nvSpPr>
        <p:spPr>
          <a:xfrm>
            <a:off x="6905773" y="6051674"/>
            <a:ext cx="375994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2438339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Area</a:t>
            </a: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Helvetica Neue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169k sqm</a:t>
            </a:r>
            <a:endParaRPr kumimoji="0" lang="it-IT" sz="2800" b="0" i="0" u="none" strike="noStrike" kern="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Helvetica Neue"/>
            </a:endParaRPr>
          </a:p>
          <a:p>
            <a:pPr marL="0" marR="0" lvl="0" indent="0" algn="ctr" defTabSz="2438339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Volumi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"/>
              </a:rPr>
              <a:t> (2021) 1,2M t </a:t>
            </a: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FA51C703-961F-43F2-9719-1F29A3CA1B0A}"/>
              </a:ext>
            </a:extLst>
          </p:cNvPr>
          <p:cNvSpPr/>
          <p:nvPr/>
        </p:nvSpPr>
        <p:spPr>
          <a:xfrm>
            <a:off x="6163438" y="3199104"/>
            <a:ext cx="5202882" cy="9162860"/>
          </a:xfrm>
          <a:prstGeom prst="rect">
            <a:avLst/>
          </a:prstGeom>
          <a:noFill/>
          <a:ln w="76200">
            <a:solidFill>
              <a:srgbClr val="102C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pic>
        <p:nvPicPr>
          <p:cNvPr id="13" name="Immagine 12" descr="Immagine che contiene testo&#10;&#10;Descrizione generata automaticamente">
            <a:extLst>
              <a:ext uri="{FF2B5EF4-FFF2-40B4-BE49-F238E27FC236}">
                <a16:creationId xmlns:a16="http://schemas.microsoft.com/office/drawing/2014/main" id="{EFE61529-65BD-4810-A98A-BF6522AE25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8626" y="3466307"/>
            <a:ext cx="2803092" cy="828000"/>
          </a:xfrm>
          <a:prstGeom prst="rect">
            <a:avLst/>
          </a:prstGeom>
        </p:spPr>
      </p:pic>
      <p:pic>
        <p:nvPicPr>
          <p:cNvPr id="16" name="Immagine 15" descr="Immagine che contiene testo&#10;&#10;Descrizione generata automaticamente">
            <a:extLst>
              <a:ext uri="{FF2B5EF4-FFF2-40B4-BE49-F238E27FC236}">
                <a16:creationId xmlns:a16="http://schemas.microsoft.com/office/drawing/2014/main" id="{BA220B12-01C7-4335-839D-EE3A043E596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8626" y="4642494"/>
            <a:ext cx="2800769" cy="828000"/>
          </a:xfrm>
          <a:prstGeom prst="rect">
            <a:avLst/>
          </a:prstGeom>
        </p:spPr>
      </p:pic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B65DAFFA-DCAA-4991-BA0B-8813B569B120}"/>
              </a:ext>
            </a:extLst>
          </p:cNvPr>
          <p:cNvSpPr txBox="1"/>
          <p:nvPr/>
        </p:nvSpPr>
        <p:spPr>
          <a:xfrm>
            <a:off x="12353731" y="7748371"/>
            <a:ext cx="4296036" cy="3496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S</a:t>
            </a:r>
            <a:r>
              <a:rPr kumimoji="0" lang="it-IT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iderurgico</a:t>
            </a: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  </a:t>
            </a:r>
          </a:p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Cellulosa</a:t>
            </a:r>
          </a:p>
          <a:p>
            <a:pPr marL="648000" marR="0" lvl="0" indent="-571500" algn="l" defTabSz="2438339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Prodotti forestali</a:t>
            </a:r>
          </a:p>
          <a:p>
            <a:pPr marL="648000" marR="0" lvl="0" indent="-571500" algn="l" defTabSz="2438339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Project cargo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A3DC8DBB-A003-4173-ACAA-214C8FED1DC4}"/>
              </a:ext>
            </a:extLst>
          </p:cNvPr>
          <p:cNvSpPr txBox="1"/>
          <p:nvPr/>
        </p:nvSpPr>
        <p:spPr>
          <a:xfrm>
            <a:off x="6735645" y="7708902"/>
            <a:ext cx="4119292" cy="2665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Cereali</a:t>
            </a:r>
          </a:p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Cellulosa</a:t>
            </a:r>
          </a:p>
          <a:p>
            <a:pPr marL="648000" marR="0" lvl="0" indent="-571500" algn="l" defTabSz="2438339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Prodotti f</a:t>
            </a:r>
            <a:r>
              <a:rPr kumimoji="0" lang="it-IT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orestali</a:t>
            </a: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  </a:t>
            </a:r>
          </a:p>
        </p:txBody>
      </p:sp>
      <p:pic>
        <p:nvPicPr>
          <p:cNvPr id="55" name="Immagine 54" descr="Immagine che contiene testo&#10;&#10;Descrizione generata automaticamente">
            <a:extLst>
              <a:ext uri="{FF2B5EF4-FFF2-40B4-BE49-F238E27FC236}">
                <a16:creationId xmlns:a16="http://schemas.microsoft.com/office/drawing/2014/main" id="{F318ED9F-3A01-443D-AAC0-033083B47BA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766" y="4765993"/>
            <a:ext cx="2082225" cy="828000"/>
          </a:xfrm>
          <a:prstGeom prst="rect">
            <a:avLst/>
          </a:prstGeom>
        </p:spPr>
      </p:pic>
      <p:pic>
        <p:nvPicPr>
          <p:cNvPr id="57" name="Immagine 56">
            <a:extLst>
              <a:ext uri="{FF2B5EF4-FFF2-40B4-BE49-F238E27FC236}">
                <a16:creationId xmlns:a16="http://schemas.microsoft.com/office/drawing/2014/main" id="{3AF19695-E830-4611-BCA3-971173553E2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766" y="3516106"/>
            <a:ext cx="2082225" cy="828000"/>
          </a:xfrm>
          <a:prstGeom prst="rect">
            <a:avLst/>
          </a:prstGeom>
        </p:spPr>
      </p:pic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FE930C93-9C3C-4004-94B7-01512536A4D7}"/>
              </a:ext>
            </a:extLst>
          </p:cNvPr>
          <p:cNvSpPr txBox="1"/>
          <p:nvPr/>
        </p:nvSpPr>
        <p:spPr>
          <a:xfrm>
            <a:off x="878844" y="7736559"/>
            <a:ext cx="4820340" cy="3579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Siderurgico</a:t>
            </a:r>
          </a:p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Lapidei</a:t>
            </a:r>
          </a:p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Supporto alla nautica</a:t>
            </a:r>
          </a:p>
          <a:p>
            <a:pPr marL="648000" marR="0" lvl="0" indent="-571500" algn="l" defTabSz="1600200" rtl="0" eaLnBrk="1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6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Project cargo</a:t>
            </a:r>
          </a:p>
        </p:txBody>
      </p:sp>
      <p:pic>
        <p:nvPicPr>
          <p:cNvPr id="60" name="Immagine 59" descr="Immagine che contiene testo&#10;&#10;Descrizione generata automaticamente">
            <a:extLst>
              <a:ext uri="{FF2B5EF4-FFF2-40B4-BE49-F238E27FC236}">
                <a16:creationId xmlns:a16="http://schemas.microsoft.com/office/drawing/2014/main" id="{07E54A45-E8CA-4662-8439-EE6DF4D23B9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119" y="4039243"/>
            <a:ext cx="2236813" cy="900000"/>
          </a:xfrm>
          <a:prstGeom prst="rect">
            <a:avLst/>
          </a:prstGeom>
        </p:spPr>
      </p:pic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8C4FE440-0C69-4642-BDFF-2F7E222C647E}"/>
              </a:ext>
            </a:extLst>
          </p:cNvPr>
          <p:cNvSpPr txBox="1"/>
          <p:nvPr/>
        </p:nvSpPr>
        <p:spPr>
          <a:xfrm>
            <a:off x="4834779" y="2327065"/>
            <a:ext cx="2358742" cy="646331"/>
          </a:xfrm>
          <a:prstGeom prst="rect">
            <a:avLst/>
          </a:prstGeom>
          <a:noFill/>
          <a:ln w="38100">
            <a:solidFill>
              <a:srgbClr val="102C7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TIRRENO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B62F5B79-BB77-475D-9384-BC6E9062064B}"/>
              </a:ext>
            </a:extLst>
          </p:cNvPr>
          <p:cNvSpPr txBox="1"/>
          <p:nvPr/>
        </p:nvSpPr>
        <p:spPr>
          <a:xfrm>
            <a:off x="16011110" y="2327064"/>
            <a:ext cx="2358742" cy="646331"/>
          </a:xfrm>
          <a:prstGeom prst="rect">
            <a:avLst/>
          </a:prstGeom>
          <a:noFill/>
          <a:ln w="38100">
            <a:solidFill>
              <a:srgbClr val="FAA938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ADRIATICO</a:t>
            </a:r>
          </a:p>
        </p:txBody>
      </p:sp>
    </p:spTree>
    <p:extLst>
      <p:ext uri="{BB962C8B-B14F-4D97-AF65-F5344CB8AC3E}">
        <p14:creationId xmlns:p14="http://schemas.microsoft.com/office/powerpoint/2010/main" val="155240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ttangolo 47">
            <a:extLst>
              <a:ext uri="{FF2B5EF4-FFF2-40B4-BE49-F238E27FC236}">
                <a16:creationId xmlns:a16="http://schemas.microsoft.com/office/drawing/2014/main" id="{BA52FDF2-D535-46C3-976F-9D0546CE2D9E}"/>
              </a:ext>
            </a:extLst>
          </p:cNvPr>
          <p:cNvSpPr/>
          <p:nvPr/>
        </p:nvSpPr>
        <p:spPr>
          <a:xfrm>
            <a:off x="2" y="700074"/>
            <a:ext cx="14652000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9" name="Gruppo 38">
            <a:extLst>
              <a:ext uri="{FF2B5EF4-FFF2-40B4-BE49-F238E27FC236}">
                <a16:creationId xmlns:a16="http://schemas.microsoft.com/office/drawing/2014/main" id="{98083068-5A97-49A0-ABA4-42F0BB36103D}"/>
              </a:ext>
            </a:extLst>
          </p:cNvPr>
          <p:cNvGrpSpPr/>
          <p:nvPr/>
        </p:nvGrpSpPr>
        <p:grpSpPr>
          <a:xfrm>
            <a:off x="754865" y="9801218"/>
            <a:ext cx="22274632" cy="792000"/>
            <a:chOff x="819300" y="3203636"/>
            <a:chExt cx="22274632" cy="792000"/>
          </a:xfrm>
        </p:grpSpPr>
        <p:sp>
          <p:nvSpPr>
            <p:cNvPr id="40" name="Rettangolo 39">
              <a:extLst>
                <a:ext uri="{FF2B5EF4-FFF2-40B4-BE49-F238E27FC236}">
                  <a16:creationId xmlns:a16="http://schemas.microsoft.com/office/drawing/2014/main" id="{45821332-65FB-4A79-AC58-CEBA2DEBB4EE}"/>
                </a:ext>
              </a:extLst>
            </p:cNvPr>
            <p:cNvSpPr/>
            <p:nvPr/>
          </p:nvSpPr>
          <p:spPr>
            <a:xfrm>
              <a:off x="1215299" y="3255269"/>
              <a:ext cx="21878633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1" name="Ovale 40">
              <a:extLst>
                <a:ext uri="{FF2B5EF4-FFF2-40B4-BE49-F238E27FC236}">
                  <a16:creationId xmlns:a16="http://schemas.microsoft.com/office/drawing/2014/main" id="{749FDCB6-5331-43E0-9451-BDFEE167D901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CFEE700A-BC97-4A97-8B06-2922AE54A8B5}"/>
              </a:ext>
            </a:extLst>
          </p:cNvPr>
          <p:cNvGrpSpPr/>
          <p:nvPr/>
        </p:nvGrpSpPr>
        <p:grpSpPr>
          <a:xfrm>
            <a:off x="736328" y="5359237"/>
            <a:ext cx="22254301" cy="792000"/>
            <a:chOff x="819300" y="3203636"/>
            <a:chExt cx="22254301" cy="792000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68A644E0-667D-4824-A3BC-17341DCE3418}"/>
                </a:ext>
              </a:extLst>
            </p:cNvPr>
            <p:cNvSpPr/>
            <p:nvPr/>
          </p:nvSpPr>
          <p:spPr>
            <a:xfrm>
              <a:off x="1215299" y="3255269"/>
              <a:ext cx="21858302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2" name="Ovale 31">
              <a:extLst>
                <a:ext uri="{FF2B5EF4-FFF2-40B4-BE49-F238E27FC236}">
                  <a16:creationId xmlns:a16="http://schemas.microsoft.com/office/drawing/2014/main" id="{5D2EEB18-0FDF-47A3-B540-4B57D19A7779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705CABC1-33A7-4322-B4EB-6AEA6F673EE9}"/>
              </a:ext>
            </a:extLst>
          </p:cNvPr>
          <p:cNvGrpSpPr/>
          <p:nvPr/>
        </p:nvGrpSpPr>
        <p:grpSpPr>
          <a:xfrm>
            <a:off x="754865" y="11228443"/>
            <a:ext cx="22274632" cy="792000"/>
            <a:chOff x="819300" y="3203636"/>
            <a:chExt cx="22254300" cy="792000"/>
          </a:xfrm>
        </p:grpSpPr>
        <p:sp>
          <p:nvSpPr>
            <p:cNvPr id="37" name="Rettangolo 36">
              <a:extLst>
                <a:ext uri="{FF2B5EF4-FFF2-40B4-BE49-F238E27FC236}">
                  <a16:creationId xmlns:a16="http://schemas.microsoft.com/office/drawing/2014/main" id="{3D7AA9F9-0B2A-46EA-AA28-C39F47A04709}"/>
                </a:ext>
              </a:extLst>
            </p:cNvPr>
            <p:cNvSpPr/>
            <p:nvPr/>
          </p:nvSpPr>
          <p:spPr>
            <a:xfrm>
              <a:off x="1215299" y="3255269"/>
              <a:ext cx="21858301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8" name="Ovale 37">
              <a:extLst>
                <a:ext uri="{FF2B5EF4-FFF2-40B4-BE49-F238E27FC236}">
                  <a16:creationId xmlns:a16="http://schemas.microsoft.com/office/drawing/2014/main" id="{0F1849DE-E78F-4442-AA91-B7F0EACE2691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35F0FAF5-4E02-4FA7-977D-3FADC9A0AE4F}"/>
              </a:ext>
            </a:extLst>
          </p:cNvPr>
          <p:cNvGrpSpPr/>
          <p:nvPr/>
        </p:nvGrpSpPr>
        <p:grpSpPr>
          <a:xfrm>
            <a:off x="754865" y="2311408"/>
            <a:ext cx="22254300" cy="792000"/>
            <a:chOff x="819300" y="3203636"/>
            <a:chExt cx="22254300" cy="792000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995ACB2A-4E77-4E89-9A2E-0BA60F8434B5}"/>
                </a:ext>
              </a:extLst>
            </p:cNvPr>
            <p:cNvSpPr/>
            <p:nvPr/>
          </p:nvSpPr>
          <p:spPr>
            <a:xfrm>
              <a:off x="1215300" y="3255269"/>
              <a:ext cx="21858300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Ovale 20">
              <a:extLst>
                <a:ext uri="{FF2B5EF4-FFF2-40B4-BE49-F238E27FC236}">
                  <a16:creationId xmlns:a16="http://schemas.microsoft.com/office/drawing/2014/main" id="{89721112-CA9D-4252-9EE6-64BBB82E10F8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008863D-FD90-44D7-95C0-AA7E371014D8}"/>
              </a:ext>
            </a:extLst>
          </p:cNvPr>
          <p:cNvSpPr txBox="1"/>
          <p:nvPr/>
        </p:nvSpPr>
        <p:spPr>
          <a:xfrm>
            <a:off x="1807230" y="2423049"/>
            <a:ext cx="9847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3600" b="1" dirty="0">
                <a:solidFill>
                  <a:schemeClr val="bg1"/>
                </a:solidFill>
              </a:rPr>
              <a:t>CAPACITA’ DI INVESTIMENTO/SCALA</a:t>
            </a:r>
          </a:p>
        </p:txBody>
      </p:sp>
      <p:sp>
        <p:nvSpPr>
          <p:cNvPr id="3" name="Rettangolo">
            <a:extLst>
              <a:ext uri="{FF2B5EF4-FFF2-40B4-BE49-F238E27FC236}">
                <a16:creationId xmlns:a16="http://schemas.microsoft.com/office/drawing/2014/main" id="{388A1644-5310-409D-920A-DE694CC46AD9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" name="Rettangolo">
            <a:extLst>
              <a:ext uri="{FF2B5EF4-FFF2-40B4-BE49-F238E27FC236}">
                <a16:creationId xmlns:a16="http://schemas.microsoft.com/office/drawing/2014/main" id="{9256F905-6697-47ED-8EAF-6772D11ABB09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5" name="Immagine" descr="Immagine">
            <a:extLst>
              <a:ext uri="{FF2B5EF4-FFF2-40B4-BE49-F238E27FC236}">
                <a16:creationId xmlns:a16="http://schemas.microsoft.com/office/drawing/2014/main" id="{74476E98-988E-4E8C-9667-071BC16AF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CARRARA • CHIOGGIA • LIVORNO • MONFALCONE • VENEZIA">
            <a:extLst>
              <a:ext uri="{FF2B5EF4-FFF2-40B4-BE49-F238E27FC236}">
                <a16:creationId xmlns:a16="http://schemas.microsoft.com/office/drawing/2014/main" id="{B6057B10-0FD5-4A9F-AF6A-AABF49A557BB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dirty="0"/>
              <a:t>CARRARA • LIVORNO • MONFALCONE • VENEZIA</a:t>
            </a:r>
          </a:p>
        </p:txBody>
      </p:sp>
      <p:sp>
        <p:nvSpPr>
          <p:cNvPr id="7" name="Numero diapositiva">
            <a:extLst>
              <a:ext uri="{FF2B5EF4-FFF2-40B4-BE49-F238E27FC236}">
                <a16:creationId xmlns:a16="http://schemas.microsoft.com/office/drawing/2014/main" id="{47BD74EC-9D5B-40EE-8B20-C2AD99C05E0E}"/>
              </a:ext>
            </a:extLst>
          </p:cNvPr>
          <p:cNvSpPr txBox="1">
            <a:spLocks/>
          </p:cNvSpPr>
          <p:nvPr/>
        </p:nvSpPr>
        <p:spPr>
          <a:xfrm>
            <a:off x="21378606" y="13255322"/>
            <a:ext cx="232818" cy="320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fld id="{86CB4B4D-7CA3-9044-876B-883B54F8677D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01F8EE6-6C37-4039-85FE-41129BA75459}"/>
              </a:ext>
            </a:extLst>
          </p:cNvPr>
          <p:cNvSpPr txBox="1"/>
          <p:nvPr/>
        </p:nvSpPr>
        <p:spPr>
          <a:xfrm>
            <a:off x="734534" y="745502"/>
            <a:ext cx="105865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7200" b="1" dirty="0">
                <a:solidFill>
                  <a:srgbClr val="102C70"/>
                </a:solidFill>
              </a:rPr>
              <a:t>Vantaggi del Network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2DA08D1-1AB3-4737-AF0C-03A72E0BDFA4}"/>
              </a:ext>
            </a:extLst>
          </p:cNvPr>
          <p:cNvSpPr txBox="1"/>
          <p:nvPr/>
        </p:nvSpPr>
        <p:spPr>
          <a:xfrm>
            <a:off x="1786899" y="5446056"/>
            <a:ext cx="205132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dirty="0">
                <a:solidFill>
                  <a:schemeClr val="bg1"/>
                </a:solidFill>
              </a:rPr>
              <a:t>AGILITA’ DEL NETWORK</a:t>
            </a:r>
            <a:r>
              <a:rPr lang="it-IT" sz="3600" dirty="0">
                <a:solidFill>
                  <a:schemeClr val="bg1"/>
                </a:solidFill>
              </a:rPr>
              <a:t>: CAPACITA’ DI GESTIRE PICCHI </a:t>
            </a:r>
            <a:r>
              <a:rPr lang="it-IT" sz="3600">
                <a:solidFill>
                  <a:schemeClr val="bg1"/>
                </a:solidFill>
              </a:rPr>
              <a:t>ATTRAVERSO INTEGRAZIONI </a:t>
            </a:r>
            <a:r>
              <a:rPr lang="it-IT" sz="3600" dirty="0">
                <a:solidFill>
                  <a:schemeClr val="bg1"/>
                </a:solidFill>
              </a:rPr>
              <a:t>BASI OPERATIVE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8289D3B-8C14-4B2B-A84D-A8566B27FA19}"/>
              </a:ext>
            </a:extLst>
          </p:cNvPr>
          <p:cNvSpPr txBox="1"/>
          <p:nvPr/>
        </p:nvSpPr>
        <p:spPr>
          <a:xfrm>
            <a:off x="1763022" y="9899868"/>
            <a:ext cx="180771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dirty="0">
                <a:solidFill>
                  <a:schemeClr val="bg1"/>
                </a:solidFill>
              </a:rPr>
              <a:t>SVILUPPO DI CULTURA MANAGERIALE </a:t>
            </a:r>
            <a:r>
              <a:rPr lang="it-IT" sz="3600" dirty="0">
                <a:solidFill>
                  <a:schemeClr val="bg1"/>
                </a:solidFill>
              </a:rPr>
              <a:t>SOCIAL RESPONSIBILITY/RISK MANAGEMENT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B31834E3-1F4B-4B87-B17A-17AC657883A0}"/>
              </a:ext>
            </a:extLst>
          </p:cNvPr>
          <p:cNvSpPr txBox="1"/>
          <p:nvPr/>
        </p:nvSpPr>
        <p:spPr>
          <a:xfrm>
            <a:off x="1807230" y="11319600"/>
            <a:ext cx="138308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dirty="0">
                <a:solidFill>
                  <a:schemeClr val="bg1"/>
                </a:solidFill>
              </a:rPr>
              <a:t>CRESCITA DELLE PERSONE</a:t>
            </a:r>
            <a:r>
              <a:rPr lang="it-IT" sz="3600" dirty="0">
                <a:solidFill>
                  <a:schemeClr val="bg1"/>
                </a:solidFill>
              </a:rPr>
              <a:t>: FORMAZIONE, WELFARE, BEST PRACTICE</a:t>
            </a:r>
            <a:endParaRPr lang="it-IT" dirty="0">
              <a:solidFill>
                <a:schemeClr val="bg1"/>
              </a:solidFill>
            </a:endParaRPr>
          </a:p>
        </p:txBody>
      </p: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B493B470-4532-4BF6-9FC5-D7C1E2B0202B}"/>
              </a:ext>
            </a:extLst>
          </p:cNvPr>
          <p:cNvGrpSpPr/>
          <p:nvPr/>
        </p:nvGrpSpPr>
        <p:grpSpPr>
          <a:xfrm>
            <a:off x="754865" y="6834223"/>
            <a:ext cx="22254301" cy="792000"/>
            <a:chOff x="819300" y="3203636"/>
            <a:chExt cx="22254301" cy="792000"/>
          </a:xfrm>
        </p:grpSpPr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C17D509C-4D12-4FDC-BD05-33E7C1C807EA}"/>
                </a:ext>
              </a:extLst>
            </p:cNvPr>
            <p:cNvSpPr/>
            <p:nvPr/>
          </p:nvSpPr>
          <p:spPr>
            <a:xfrm>
              <a:off x="1215299" y="3255269"/>
              <a:ext cx="21858302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44" name="Ovale 43">
              <a:extLst>
                <a:ext uri="{FF2B5EF4-FFF2-40B4-BE49-F238E27FC236}">
                  <a16:creationId xmlns:a16="http://schemas.microsoft.com/office/drawing/2014/main" id="{D012709A-08AD-40C5-ADDB-79831ECBF467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0051FE0E-34A6-4EEB-9A2B-729C9B44FC02}"/>
              </a:ext>
            </a:extLst>
          </p:cNvPr>
          <p:cNvSpPr txBox="1"/>
          <p:nvPr/>
        </p:nvSpPr>
        <p:spPr>
          <a:xfrm>
            <a:off x="1786898" y="6943218"/>
            <a:ext cx="180533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dirty="0">
                <a:solidFill>
                  <a:schemeClr val="bg1"/>
                </a:solidFill>
              </a:rPr>
              <a:t>OTTIMIZZAZIONE E GESTIONE ASSET ADRIATICO-TIRRENO</a:t>
            </a:r>
            <a:endParaRPr lang="it-IT" sz="3600" dirty="0">
              <a:solidFill>
                <a:schemeClr val="bg1"/>
              </a:solidFill>
            </a:endParaRPr>
          </a:p>
        </p:txBody>
      </p: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F3D17FC5-069B-4489-9793-4DD0CBEF6DC2}"/>
              </a:ext>
            </a:extLst>
          </p:cNvPr>
          <p:cNvGrpSpPr/>
          <p:nvPr/>
        </p:nvGrpSpPr>
        <p:grpSpPr>
          <a:xfrm>
            <a:off x="734534" y="3815296"/>
            <a:ext cx="22254301" cy="792000"/>
            <a:chOff x="819300" y="3203636"/>
            <a:chExt cx="22254301" cy="792000"/>
          </a:xfrm>
        </p:grpSpPr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B35FD29B-BBAE-4DE0-8BAE-C36F3863E9F8}"/>
                </a:ext>
              </a:extLst>
            </p:cNvPr>
            <p:cNvSpPr/>
            <p:nvPr/>
          </p:nvSpPr>
          <p:spPr>
            <a:xfrm>
              <a:off x="1215299" y="3255269"/>
              <a:ext cx="21858302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47" name="Ovale 46">
              <a:extLst>
                <a:ext uri="{FF2B5EF4-FFF2-40B4-BE49-F238E27FC236}">
                  <a16:creationId xmlns:a16="http://schemas.microsoft.com/office/drawing/2014/main" id="{C657930E-A3A3-4682-9E15-42AEEBA6DED6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4069DE7-B577-41F8-AE14-0AEA30943BC3}"/>
              </a:ext>
            </a:extLst>
          </p:cNvPr>
          <p:cNvSpPr txBox="1"/>
          <p:nvPr/>
        </p:nvSpPr>
        <p:spPr>
          <a:xfrm>
            <a:off x="1835266" y="3932811"/>
            <a:ext cx="122044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dirty="0">
                <a:solidFill>
                  <a:schemeClr val="bg1"/>
                </a:solidFill>
              </a:rPr>
              <a:t>FLESSIBILITA’ DELL’OFFERTA</a:t>
            </a:r>
          </a:p>
        </p:txBody>
      </p:sp>
      <p:grpSp>
        <p:nvGrpSpPr>
          <p:cNvPr id="33" name="Gruppo 32">
            <a:extLst>
              <a:ext uri="{FF2B5EF4-FFF2-40B4-BE49-F238E27FC236}">
                <a16:creationId xmlns:a16="http://schemas.microsoft.com/office/drawing/2014/main" id="{903025D3-A89A-4C2D-8BC9-049B2BA279A1}"/>
              </a:ext>
            </a:extLst>
          </p:cNvPr>
          <p:cNvGrpSpPr/>
          <p:nvPr/>
        </p:nvGrpSpPr>
        <p:grpSpPr>
          <a:xfrm>
            <a:off x="734534" y="8351358"/>
            <a:ext cx="22254301" cy="792000"/>
            <a:chOff x="819300" y="3203636"/>
            <a:chExt cx="22254301" cy="792000"/>
          </a:xfrm>
        </p:grpSpPr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936B409C-E823-45A2-89CC-DCF72767F10B}"/>
                </a:ext>
              </a:extLst>
            </p:cNvPr>
            <p:cNvSpPr/>
            <p:nvPr/>
          </p:nvSpPr>
          <p:spPr>
            <a:xfrm>
              <a:off x="1215299" y="3255269"/>
              <a:ext cx="21858302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5" name="Ovale 34">
              <a:extLst>
                <a:ext uri="{FF2B5EF4-FFF2-40B4-BE49-F238E27FC236}">
                  <a16:creationId xmlns:a16="http://schemas.microsoft.com/office/drawing/2014/main" id="{6EF2D05B-556A-4A7A-8FD3-5993B4F532FB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00581FD6-6333-48BC-963D-1F73E16B14D1}"/>
              </a:ext>
            </a:extLst>
          </p:cNvPr>
          <p:cNvSpPr txBox="1"/>
          <p:nvPr/>
        </p:nvSpPr>
        <p:spPr>
          <a:xfrm>
            <a:off x="1766567" y="8460353"/>
            <a:ext cx="180736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dirty="0">
                <a:solidFill>
                  <a:schemeClr val="bg1"/>
                </a:solidFill>
              </a:rPr>
              <a:t>CRESCITA ATTRAVERSO SVILUPPO SOSTENIBILE </a:t>
            </a:r>
            <a:r>
              <a:rPr lang="it-IT" sz="3600" dirty="0">
                <a:solidFill>
                  <a:schemeClr val="bg1"/>
                </a:solidFill>
              </a:rPr>
              <a:t>(INNOVAZIONE, AMBIENTE, SICUREZZA)</a:t>
            </a:r>
          </a:p>
        </p:txBody>
      </p:sp>
    </p:spTree>
    <p:extLst>
      <p:ext uri="{BB962C8B-B14F-4D97-AF65-F5344CB8AC3E}">
        <p14:creationId xmlns:p14="http://schemas.microsoft.com/office/powerpoint/2010/main" val="114529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7" grpId="0"/>
      <p:bldP spid="19" grpId="0"/>
      <p:bldP spid="15" grpId="0"/>
      <p:bldP spid="11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ttangolo 41">
            <a:extLst>
              <a:ext uri="{FF2B5EF4-FFF2-40B4-BE49-F238E27FC236}">
                <a16:creationId xmlns:a16="http://schemas.microsoft.com/office/drawing/2014/main" id="{F8E7A5D9-A553-42A9-9399-87AB8F7A9A20}"/>
              </a:ext>
            </a:extLst>
          </p:cNvPr>
          <p:cNvSpPr/>
          <p:nvPr/>
        </p:nvSpPr>
        <p:spPr>
          <a:xfrm>
            <a:off x="-1" y="520604"/>
            <a:ext cx="20520000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sp>
        <p:nvSpPr>
          <p:cNvPr id="10" name="Rettangolo">
            <a:extLst>
              <a:ext uri="{FF2B5EF4-FFF2-40B4-BE49-F238E27FC236}">
                <a16:creationId xmlns:a16="http://schemas.microsoft.com/office/drawing/2014/main" id="{93E0E999-BADC-4DE0-B17E-DFF22213DF66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1" name="Rettangolo">
            <a:extLst>
              <a:ext uri="{FF2B5EF4-FFF2-40B4-BE49-F238E27FC236}">
                <a16:creationId xmlns:a16="http://schemas.microsoft.com/office/drawing/2014/main" id="{EC94FCE6-4F1D-4695-AE9E-19FCFAB7BAC3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12" name="Immagine" descr="Immagine">
            <a:extLst>
              <a:ext uri="{FF2B5EF4-FFF2-40B4-BE49-F238E27FC236}">
                <a16:creationId xmlns:a16="http://schemas.microsoft.com/office/drawing/2014/main" id="{642C0F86-E6D4-47CD-8B0E-CDAE511B2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CARRARA • CHIOGGIA • LIVORNO • MONFALCONE • VENEZIA">
            <a:extLst>
              <a:ext uri="{FF2B5EF4-FFF2-40B4-BE49-F238E27FC236}">
                <a16:creationId xmlns:a16="http://schemas.microsoft.com/office/drawing/2014/main" id="{734C6346-F20E-4E76-A36C-A8F0BEC0D001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74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CARRARA • LIVORNO • MONFALCONE • VENEZIA</a:t>
            </a:r>
          </a:p>
        </p:txBody>
      </p:sp>
      <p:sp>
        <p:nvSpPr>
          <p:cNvPr id="14" name="Numero diapositiva">
            <a:extLst>
              <a:ext uri="{FF2B5EF4-FFF2-40B4-BE49-F238E27FC236}">
                <a16:creationId xmlns:a16="http://schemas.microsoft.com/office/drawing/2014/main" id="{8F543A7D-217C-4693-9C7D-862E6DC05921}"/>
              </a:ext>
            </a:extLst>
          </p:cNvPr>
          <p:cNvSpPr txBox="1">
            <a:spLocks/>
          </p:cNvSpPr>
          <p:nvPr/>
        </p:nvSpPr>
        <p:spPr>
          <a:xfrm>
            <a:off x="21236473" y="13255322"/>
            <a:ext cx="374951" cy="32893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algn="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it-IT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A9A85836-A80A-42DA-8033-C99374261287}"/>
              </a:ext>
            </a:extLst>
          </p:cNvPr>
          <p:cNvSpPr txBox="1"/>
          <p:nvPr/>
        </p:nvSpPr>
        <p:spPr>
          <a:xfrm>
            <a:off x="9925207" y="5545786"/>
            <a:ext cx="58948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fr-FR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Segoe UI" panose="020B0502040204020203" pitchFamily="34" charset="0"/>
                <a:sym typeface="Helvetica Neue"/>
              </a:rPr>
              <a:t>Oltre 500 dipendenti</a:t>
            </a:r>
          </a:p>
        </p:txBody>
      </p:sp>
      <p:pic>
        <p:nvPicPr>
          <p:cNvPr id="43" name="Immagine 42">
            <a:extLst>
              <a:ext uri="{FF2B5EF4-FFF2-40B4-BE49-F238E27FC236}">
                <a16:creationId xmlns:a16="http://schemas.microsoft.com/office/drawing/2014/main" id="{CE91D021-C9F8-4195-9118-3A66CB44C4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2" t="5848" r="9791" b="465"/>
          <a:stretch/>
        </p:blipFill>
        <p:spPr>
          <a:xfrm>
            <a:off x="413547" y="5365602"/>
            <a:ext cx="5265786" cy="7250272"/>
          </a:xfrm>
          <a:prstGeom prst="rect">
            <a:avLst/>
          </a:prstGeom>
          <a:ln w="38100">
            <a:noFill/>
          </a:ln>
          <a:effectLst>
            <a:outerShdw blurRad="50800" dist="50800" dir="1980000" algn="l" rotWithShape="0">
              <a:prstClr val="black">
                <a:alpha val="50000"/>
              </a:prstClr>
            </a:outerShdw>
          </a:effectLst>
        </p:spPr>
      </p:pic>
      <p:pic>
        <p:nvPicPr>
          <p:cNvPr id="44" name="Immagine 43">
            <a:extLst>
              <a:ext uri="{FF2B5EF4-FFF2-40B4-BE49-F238E27FC236}">
                <a16:creationId xmlns:a16="http://schemas.microsoft.com/office/drawing/2014/main" id="{495C4CAF-BDCE-4F92-A0D8-A6BF8B8217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037" y="7773137"/>
            <a:ext cx="6456982" cy="4842738"/>
          </a:xfrm>
          <a:prstGeom prst="rect">
            <a:avLst/>
          </a:prstGeom>
          <a:ln w="38100">
            <a:noFill/>
          </a:ln>
          <a:effectLst>
            <a:outerShdw blurRad="50800" dist="50800" dir="1980000" algn="l" rotWithShape="0">
              <a:prstClr val="black">
                <a:alpha val="50000"/>
              </a:prstClr>
            </a:outerShdw>
          </a:effectLst>
        </p:spPr>
      </p:pic>
      <p:pic>
        <p:nvPicPr>
          <p:cNvPr id="45" name="Immagine 44">
            <a:extLst>
              <a:ext uri="{FF2B5EF4-FFF2-40B4-BE49-F238E27FC236}">
                <a16:creationId xmlns:a16="http://schemas.microsoft.com/office/drawing/2014/main" id="{2427C80D-9BCA-41D0-804E-926973DD34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07"/>
          <a:stretch/>
        </p:blipFill>
        <p:spPr>
          <a:xfrm>
            <a:off x="17694220" y="2196518"/>
            <a:ext cx="4740436" cy="10419356"/>
          </a:xfrm>
          <a:prstGeom prst="rect">
            <a:avLst/>
          </a:prstGeom>
          <a:ln w="38100">
            <a:noFill/>
          </a:ln>
          <a:effectLst>
            <a:outerShdw blurRad="50800" dist="50800" dir="1980000" algn="l" rotWithShape="0">
              <a:prstClr val="black">
                <a:alpha val="50000"/>
              </a:prstClr>
            </a:outerShdw>
          </a:effectLst>
        </p:spPr>
      </p:pic>
      <p:pic>
        <p:nvPicPr>
          <p:cNvPr id="46" name="Immagine 45">
            <a:extLst>
              <a:ext uri="{FF2B5EF4-FFF2-40B4-BE49-F238E27FC236}">
                <a16:creationId xmlns:a16="http://schemas.microsoft.com/office/drawing/2014/main" id="{BCE440AE-2E5F-4BA4-A5DC-96E8AF3A9A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1" r="20406"/>
          <a:stretch/>
        </p:blipFill>
        <p:spPr>
          <a:xfrm>
            <a:off x="13025834" y="7773137"/>
            <a:ext cx="4246220" cy="4842738"/>
          </a:xfrm>
          <a:prstGeom prst="rect">
            <a:avLst/>
          </a:prstGeom>
          <a:ln w="38100">
            <a:noFill/>
          </a:ln>
          <a:effectLst>
            <a:outerShdw blurRad="50800" dist="50800" dir="1980000" algn="l" rotWithShape="0">
              <a:prstClr val="black">
                <a:alpha val="50000"/>
              </a:prstClr>
            </a:outerShdw>
          </a:effectLst>
        </p:spPr>
      </p:pic>
      <p:pic>
        <p:nvPicPr>
          <p:cNvPr id="47" name="Immagine 46">
            <a:extLst>
              <a:ext uri="{FF2B5EF4-FFF2-40B4-BE49-F238E27FC236}">
                <a16:creationId xmlns:a16="http://schemas.microsoft.com/office/drawing/2014/main" id="{C6F9E1C2-E0CD-4E34-9F86-2CAD5DCB3B4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7" t="51300" r="27912" b="7391"/>
          <a:stretch/>
        </p:blipFill>
        <p:spPr>
          <a:xfrm>
            <a:off x="6131036" y="2196518"/>
            <a:ext cx="11196508" cy="5092988"/>
          </a:xfrm>
          <a:prstGeom prst="rect">
            <a:avLst/>
          </a:prstGeom>
          <a:effectLst>
            <a:outerShdw blurRad="50800" dist="50800" dir="198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AD613644-493B-4C4B-8EEE-D95E5B4AB7D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45949" b="55988"/>
          <a:stretch/>
        </p:blipFill>
        <p:spPr>
          <a:xfrm>
            <a:off x="413548" y="2216395"/>
            <a:ext cx="5265786" cy="2724011"/>
          </a:xfrm>
          <a:prstGeom prst="rect">
            <a:avLst/>
          </a:prstGeom>
          <a:ln w="38100">
            <a:noFill/>
          </a:ln>
          <a:effectLst>
            <a:outerShdw blurRad="50800" dist="50800" dir="1980000" algn="l" rotWithShape="0">
              <a:prstClr val="black">
                <a:alpha val="50000"/>
              </a:prstClr>
            </a:outerShdw>
          </a:effectLst>
        </p:spPr>
      </p:pic>
      <p:sp>
        <p:nvSpPr>
          <p:cNvPr id="49" name="Titolo 1">
            <a:extLst>
              <a:ext uri="{FF2B5EF4-FFF2-40B4-BE49-F238E27FC236}">
                <a16:creationId xmlns:a16="http://schemas.microsoft.com/office/drawing/2014/main" id="{CAB6E291-12FE-4E2C-8DC1-741A72AEC84A}"/>
              </a:ext>
            </a:extLst>
          </p:cNvPr>
          <p:cNvSpPr txBox="1">
            <a:spLocks/>
          </p:cNvSpPr>
          <p:nvPr/>
        </p:nvSpPr>
        <p:spPr>
          <a:xfrm>
            <a:off x="359238" y="543237"/>
            <a:ext cx="18754531" cy="12801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7200" b="1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Helvetica Neue"/>
              </a:rPr>
              <a:t>Project Cargo e ingegneria del sollevamento</a:t>
            </a:r>
          </a:p>
        </p:txBody>
      </p:sp>
    </p:spTree>
    <p:extLst>
      <p:ext uri="{BB962C8B-B14F-4D97-AF65-F5344CB8AC3E}">
        <p14:creationId xmlns:p14="http://schemas.microsoft.com/office/powerpoint/2010/main" val="410297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magine 23">
            <a:extLst>
              <a:ext uri="{FF2B5EF4-FFF2-40B4-BE49-F238E27FC236}">
                <a16:creationId xmlns:a16="http://schemas.microsoft.com/office/drawing/2014/main" id="{8FF739A5-DFB7-4D81-AD5D-CA28A29A01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5" b="17443"/>
          <a:stretch/>
        </p:blipFill>
        <p:spPr>
          <a:xfrm>
            <a:off x="1760337" y="2877320"/>
            <a:ext cx="9263422" cy="6147884"/>
          </a:xfrm>
          <a:prstGeom prst="rect">
            <a:avLst/>
          </a:prstGeom>
          <a:effectLst>
            <a:outerShdw blurRad="50800" dist="50800" dir="198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25" name="Titolo 1">
            <a:extLst>
              <a:ext uri="{FF2B5EF4-FFF2-40B4-BE49-F238E27FC236}">
                <a16:creationId xmlns:a16="http://schemas.microsoft.com/office/drawing/2014/main" id="{5E97573B-ABFE-4E74-A81E-BFE671E136E3}"/>
              </a:ext>
            </a:extLst>
          </p:cNvPr>
          <p:cNvSpPr txBox="1">
            <a:spLocks/>
          </p:cNvSpPr>
          <p:nvPr/>
        </p:nvSpPr>
        <p:spPr>
          <a:xfrm>
            <a:off x="-943967" y="9509806"/>
            <a:ext cx="14672026" cy="12801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Helvetica Neue"/>
              </a:rPr>
              <a:t>Trasporto su </a:t>
            </a:r>
            <a:r>
              <a:rPr kumimoji="0" lang="it-IT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Helvetica Neue"/>
              </a:rPr>
              <a:t>barge</a:t>
            </a:r>
            <a:r>
              <a:rPr kumimoji="0" lang="it-IT" sz="40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Helvetica Neue"/>
              </a:rPr>
              <a:t> degli «scheletri»</a:t>
            </a:r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75AE907A-CB57-4543-9BB4-8B18017D40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5" t="10421" r="2411" b="3446"/>
          <a:stretch/>
        </p:blipFill>
        <p:spPr>
          <a:xfrm>
            <a:off x="13055761" y="2877320"/>
            <a:ext cx="9263422" cy="6075680"/>
          </a:xfrm>
          <a:prstGeom prst="rect">
            <a:avLst/>
          </a:prstGeom>
          <a:ln w="38100">
            <a:noFill/>
          </a:ln>
          <a:effectLst>
            <a:outerShdw blurRad="50800" dist="50800" dir="1980000" algn="l" rotWithShape="0">
              <a:prstClr val="black">
                <a:alpha val="50000"/>
              </a:prstClr>
            </a:outerShdw>
          </a:effectLst>
        </p:spPr>
      </p:pic>
      <p:sp>
        <p:nvSpPr>
          <p:cNvPr id="27" name="Titolo 1">
            <a:extLst>
              <a:ext uri="{FF2B5EF4-FFF2-40B4-BE49-F238E27FC236}">
                <a16:creationId xmlns:a16="http://schemas.microsoft.com/office/drawing/2014/main" id="{232D7ED9-AAF0-4D65-A767-737A89245EFA}"/>
              </a:ext>
            </a:extLst>
          </p:cNvPr>
          <p:cNvSpPr txBox="1">
            <a:spLocks/>
          </p:cNvSpPr>
          <p:nvPr/>
        </p:nvSpPr>
        <p:spPr>
          <a:xfrm>
            <a:off x="10351457" y="9509806"/>
            <a:ext cx="14672026" cy="12801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Helvetica Neue"/>
              </a:rPr>
              <a:t>Trasporto via mare moduli del gas</a:t>
            </a:r>
          </a:p>
        </p:txBody>
      </p:sp>
      <p:sp>
        <p:nvSpPr>
          <p:cNvPr id="28" name="Titolo 1">
            <a:extLst>
              <a:ext uri="{FF2B5EF4-FFF2-40B4-BE49-F238E27FC236}">
                <a16:creationId xmlns:a16="http://schemas.microsoft.com/office/drawing/2014/main" id="{3E93E898-3585-49B2-ABD8-5BE146866B10}"/>
              </a:ext>
            </a:extLst>
          </p:cNvPr>
          <p:cNvSpPr txBox="1">
            <a:spLocks/>
          </p:cNvSpPr>
          <p:nvPr/>
        </p:nvSpPr>
        <p:spPr>
          <a:xfrm>
            <a:off x="6970537" y="11177747"/>
            <a:ext cx="5659613" cy="12801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5600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Partnership con</a:t>
            </a:r>
            <a:endParaRPr kumimoji="0" lang="it-IT" sz="5600" b="0" i="0" u="none" strike="noStrike" kern="120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Segoe UI" panose="020B0502040204020203" pitchFamily="34" charset="0"/>
              <a:ea typeface="+mj-ea"/>
              <a:cs typeface="Segoe UI" panose="020B0502040204020203" pitchFamily="34" charset="0"/>
              <a:sym typeface="Helvetica Neue"/>
            </a:endParaRPr>
          </a:p>
        </p:txBody>
      </p:sp>
      <p:sp>
        <p:nvSpPr>
          <p:cNvPr id="13" name="Rettangolo">
            <a:extLst>
              <a:ext uri="{FF2B5EF4-FFF2-40B4-BE49-F238E27FC236}">
                <a16:creationId xmlns:a16="http://schemas.microsoft.com/office/drawing/2014/main" id="{0312D499-5F42-41CB-A551-9D39CA34D305}"/>
              </a:ext>
            </a:extLst>
          </p:cNvPr>
          <p:cNvSpPr/>
          <p:nvPr/>
        </p:nvSpPr>
        <p:spPr>
          <a:xfrm>
            <a:off x="-13736" y="13060948"/>
            <a:ext cx="1774072" cy="690772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ttangolo">
            <a:extLst>
              <a:ext uri="{FF2B5EF4-FFF2-40B4-BE49-F238E27FC236}">
                <a16:creationId xmlns:a16="http://schemas.microsoft.com/office/drawing/2014/main" id="{BBBC1A8A-7EBE-42BF-8952-4093C6E802FD}"/>
              </a:ext>
            </a:extLst>
          </p:cNvPr>
          <p:cNvSpPr/>
          <p:nvPr/>
        </p:nvSpPr>
        <p:spPr>
          <a:xfrm>
            <a:off x="1678997" y="13060948"/>
            <a:ext cx="20300414" cy="690772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5" name="Immagine" descr="Immagine">
            <a:extLst>
              <a:ext uri="{FF2B5EF4-FFF2-40B4-BE49-F238E27FC236}">
                <a16:creationId xmlns:a16="http://schemas.microsoft.com/office/drawing/2014/main" id="{703AF08F-D43E-440A-AABA-F4ADB49509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CARRARA • CHIOGGIA • LIVORNO • MONFALCONE • VENEZIA">
            <a:extLst>
              <a:ext uri="{FF2B5EF4-FFF2-40B4-BE49-F238E27FC236}">
                <a16:creationId xmlns:a16="http://schemas.microsoft.com/office/drawing/2014/main" id="{F94E69F2-ED3A-451A-83B3-233E24EA94C4}"/>
              </a:ext>
            </a:extLst>
          </p:cNvPr>
          <p:cNvSpPr txBox="1"/>
          <p:nvPr/>
        </p:nvSpPr>
        <p:spPr>
          <a:xfrm>
            <a:off x="4204071" y="13247061"/>
            <a:ext cx="15975858" cy="328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8" tIns="71438" rIns="71438" bIns="71438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ctr" defTabSz="243834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74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CARRARA • LIVORNO • MONFALCONE • VENEZIA</a:t>
            </a:r>
          </a:p>
        </p:txBody>
      </p:sp>
      <p:sp>
        <p:nvSpPr>
          <p:cNvPr id="22" name="Numero diapositiva">
            <a:extLst>
              <a:ext uri="{FF2B5EF4-FFF2-40B4-BE49-F238E27FC236}">
                <a16:creationId xmlns:a16="http://schemas.microsoft.com/office/drawing/2014/main" id="{8FB9E17E-16DD-416C-9284-5A75488BA1D4}"/>
              </a:ext>
            </a:extLst>
          </p:cNvPr>
          <p:cNvSpPr txBox="1">
            <a:spLocks/>
          </p:cNvSpPr>
          <p:nvPr/>
        </p:nvSpPr>
        <p:spPr>
          <a:xfrm>
            <a:off x="21272199" y="13102795"/>
            <a:ext cx="445633" cy="473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42874" tIns="142874" rIns="142874" bIns="142874" anchor="b">
            <a:spAutoFit/>
          </a:bodyPr>
          <a:lstStyle>
            <a:defPPr rtl="0">
              <a:defRPr lang="it-it"/>
            </a:defPPr>
            <a:lvl1pPr marL="0" algn="l" defTabSz="410766" rtl="0" eaLnBrk="1" latinLnBrk="0" hangingPunct="1">
              <a:defRPr sz="600" kern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ctr" defTabSz="821532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0376F733-2D05-4EB8-BE76-506A8EBC0CD5}"/>
              </a:ext>
            </a:extLst>
          </p:cNvPr>
          <p:cNvSpPr/>
          <p:nvPr/>
        </p:nvSpPr>
        <p:spPr>
          <a:xfrm>
            <a:off x="0" y="630494"/>
            <a:ext cx="20546008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id="{AC2794C4-0A45-4043-9123-79015BF45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691" y="847385"/>
            <a:ext cx="18460413" cy="1011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0796" tIns="50796" rIns="50796" bIns="50796" anchor="ctr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1pPr>
            <a:lvl2pPr marL="37931725" indent="-37474525"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2pPr>
            <a:lvl3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3pPr>
            <a:lvl4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4pPr>
            <a:lvl5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9pPr>
          </a:lstStyle>
          <a:p>
            <a:pPr algn="l" defTabSz="825462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it-IT" sz="7200" b="1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Helvetica Neue"/>
              </a:rPr>
              <a:t>Project Cargo e ingegneria del sollevamento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E8966E5-4A44-4E0A-8CD5-BEAFD9BCC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0150" y="11266827"/>
            <a:ext cx="3949338" cy="849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763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btfpTable179125">
            <a:extLst>
              <a:ext uri="{FF2B5EF4-FFF2-40B4-BE49-F238E27FC236}">
                <a16:creationId xmlns:a16="http://schemas.microsoft.com/office/drawing/2014/main" id="{57D1985D-B6CA-4C7C-9CF1-26E36D22A4AF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971568" y="4220782"/>
          <a:ext cx="11621758" cy="1706880"/>
        </p:xfrm>
        <a:graphic>
          <a:graphicData uri="http://schemas.openxmlformats.org/drawingml/2006/table">
            <a:tbl>
              <a:tblPr firstRow="1" firstCol="1">
                <a:tableStyleId>{9D7B26C5-4107-4FEC-AEDC-1716B250A1EF}</a:tableStyleId>
              </a:tblPr>
              <a:tblGrid>
                <a:gridCol w="247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8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4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977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441">
                <a:tc>
                  <a:txBody>
                    <a:bodyPr/>
                    <a:lstStyle/>
                    <a:p>
                      <a:pPr algn="ctr" rtl="0" fontAlgn="ctr"/>
                      <a:endParaRPr lang="it-IT" sz="32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rgbClr val="00639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it-IT" sz="32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rgbClr val="00639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it-IT" sz="32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rgbClr val="00639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it-IT" sz="32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rgbClr val="0063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491"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4800" b="1" i="0" u="none" strike="noStrike" dirty="0">
                          <a:solidFill>
                            <a:srgbClr val="102C70"/>
                          </a:solidFill>
                          <a:effectLst/>
                          <a:latin typeface="+mj-lt"/>
                        </a:rPr>
                        <a:t>2020</a:t>
                      </a:r>
                    </a:p>
                  </a:txBody>
                  <a:tcPr marL="128586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4000" b="1" i="0" u="none" strike="noStrike" dirty="0">
                          <a:solidFill>
                            <a:srgbClr val="102C70"/>
                          </a:solidFill>
                          <a:effectLst/>
                          <a:latin typeface="+mj-lt"/>
                        </a:rPr>
                        <a:t>1.861.093 tons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4000" b="1" i="0" u="none" strike="noStrike" dirty="0">
                          <a:solidFill>
                            <a:srgbClr val="102C70"/>
                          </a:solidFill>
                          <a:effectLst/>
                          <a:latin typeface="+mj-lt"/>
                        </a:rPr>
                        <a:t>784.817 via ferrovia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4000" b="1" i="0" u="none" strike="noStrike" dirty="0">
                          <a:solidFill>
                            <a:srgbClr val="102C70"/>
                          </a:solidFill>
                          <a:effectLst/>
                          <a:latin typeface="+mj-lt"/>
                        </a:rPr>
                        <a:t>42% !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7" name="Immagine 36">
            <a:extLst>
              <a:ext uri="{FF2B5EF4-FFF2-40B4-BE49-F238E27FC236}">
                <a16:creationId xmlns:a16="http://schemas.microsoft.com/office/drawing/2014/main" id="{B6E3299F-2446-4308-9E81-420FBE5E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5" t="36017" b="33267"/>
          <a:stretch/>
        </p:blipFill>
        <p:spPr>
          <a:xfrm>
            <a:off x="11961845" y="6512220"/>
            <a:ext cx="11631484" cy="3783313"/>
          </a:xfrm>
          <a:prstGeom prst="rect">
            <a:avLst/>
          </a:prstGeom>
        </p:spPr>
      </p:pic>
      <p:sp>
        <p:nvSpPr>
          <p:cNvPr id="38" name="Rettangolo 23">
            <a:extLst>
              <a:ext uri="{FF2B5EF4-FFF2-40B4-BE49-F238E27FC236}">
                <a16:creationId xmlns:a16="http://schemas.microsoft.com/office/drawing/2014/main" id="{A4C226E7-1123-4C6D-8D3D-073E4507EFAC}"/>
              </a:ext>
            </a:extLst>
          </p:cNvPr>
          <p:cNvSpPr/>
          <p:nvPr/>
        </p:nvSpPr>
        <p:spPr>
          <a:xfrm>
            <a:off x="11961845" y="3636225"/>
            <a:ext cx="11631484" cy="1042012"/>
          </a:xfrm>
          <a:prstGeom prst="rect">
            <a:avLst/>
          </a:prstGeom>
          <a:solidFill>
            <a:srgbClr val="102C7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828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sym typeface="Helvetica Neue"/>
              </a:rPr>
              <a:t>Best </a:t>
            </a:r>
            <a:r>
              <a:rPr kumimoji="0" lang="it-IT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sym typeface="Helvetica Neue"/>
              </a:rPr>
              <a:t>Practice</a:t>
            </a:r>
            <a:r>
              <a:rPr kumimoji="0" lang="it-IT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  <a:sym typeface="Helvetica Neue"/>
              </a:rPr>
              <a:t> MS(Gruppo FHP) a Marghera</a:t>
            </a:r>
          </a:p>
        </p:txBody>
      </p:sp>
      <p:sp>
        <p:nvSpPr>
          <p:cNvPr id="13" name="Rettangolo">
            <a:extLst>
              <a:ext uri="{FF2B5EF4-FFF2-40B4-BE49-F238E27FC236}">
                <a16:creationId xmlns:a16="http://schemas.microsoft.com/office/drawing/2014/main" id="{97148B72-9F00-49A5-83BD-74070DDB5860}"/>
              </a:ext>
            </a:extLst>
          </p:cNvPr>
          <p:cNvSpPr/>
          <p:nvPr/>
        </p:nvSpPr>
        <p:spPr>
          <a:xfrm>
            <a:off x="-13736" y="13060948"/>
            <a:ext cx="1774072" cy="690772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ttangolo">
            <a:extLst>
              <a:ext uri="{FF2B5EF4-FFF2-40B4-BE49-F238E27FC236}">
                <a16:creationId xmlns:a16="http://schemas.microsoft.com/office/drawing/2014/main" id="{CAB3F7F6-D3AE-4E40-A293-B2617DB13DB4}"/>
              </a:ext>
            </a:extLst>
          </p:cNvPr>
          <p:cNvSpPr/>
          <p:nvPr/>
        </p:nvSpPr>
        <p:spPr>
          <a:xfrm>
            <a:off x="1678997" y="13060948"/>
            <a:ext cx="20300414" cy="690772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5" name="Immagine" descr="Immagine">
            <a:extLst>
              <a:ext uri="{FF2B5EF4-FFF2-40B4-BE49-F238E27FC236}">
                <a16:creationId xmlns:a16="http://schemas.microsoft.com/office/drawing/2014/main" id="{9DF57143-51B2-46AB-9220-837A8A92A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CARRARA • CHIOGGIA • LIVORNO • MONFALCONE • VENEZIA">
            <a:extLst>
              <a:ext uri="{FF2B5EF4-FFF2-40B4-BE49-F238E27FC236}">
                <a16:creationId xmlns:a16="http://schemas.microsoft.com/office/drawing/2014/main" id="{546C028A-052B-4D76-8728-D02CAAFE69E4}"/>
              </a:ext>
            </a:extLst>
          </p:cNvPr>
          <p:cNvSpPr txBox="1"/>
          <p:nvPr/>
        </p:nvSpPr>
        <p:spPr>
          <a:xfrm>
            <a:off x="4204071" y="13247061"/>
            <a:ext cx="15975858" cy="328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8" tIns="71438" rIns="71438" bIns="71438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ctr" defTabSz="243834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74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CARRARA • LIVORNO • MONFALCONE • VENEZIA</a:t>
            </a:r>
          </a:p>
        </p:txBody>
      </p:sp>
      <p:sp>
        <p:nvSpPr>
          <p:cNvPr id="22" name="Numero diapositiva">
            <a:extLst>
              <a:ext uri="{FF2B5EF4-FFF2-40B4-BE49-F238E27FC236}">
                <a16:creationId xmlns:a16="http://schemas.microsoft.com/office/drawing/2014/main" id="{3DE90A47-3843-41B5-8CA7-6C67B84FF404}"/>
              </a:ext>
            </a:extLst>
          </p:cNvPr>
          <p:cNvSpPr txBox="1">
            <a:spLocks/>
          </p:cNvSpPr>
          <p:nvPr/>
        </p:nvSpPr>
        <p:spPr>
          <a:xfrm>
            <a:off x="21272199" y="13102795"/>
            <a:ext cx="445633" cy="473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42874" tIns="142874" rIns="142874" bIns="142874" anchor="b">
            <a:spAutoFit/>
          </a:bodyPr>
          <a:lstStyle>
            <a:defPPr rtl="0">
              <a:defRPr lang="it-it"/>
            </a:defPPr>
            <a:lvl1pPr marL="0" algn="l" defTabSz="410766" rtl="0" eaLnBrk="1" latinLnBrk="0" hangingPunct="1">
              <a:defRPr sz="600" kern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ctr" defTabSz="821532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26D5ECA-2D31-4F0C-AEF0-595EB4EC818F}"/>
              </a:ext>
            </a:extLst>
          </p:cNvPr>
          <p:cNvSpPr txBox="1"/>
          <p:nvPr/>
        </p:nvSpPr>
        <p:spPr>
          <a:xfrm>
            <a:off x="822027" y="8181492"/>
            <a:ext cx="972156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Helvetica Neue"/>
              </a:rPr>
              <a:t>Acquisizione  da parte di F2i del 92,5 % di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Helvetica Neue"/>
              </a:rPr>
              <a:t>Compagnia Ferroviaria Italiana</a:t>
            </a:r>
          </a:p>
          <a:p>
            <a:pPr marL="0" marR="0" lvl="0" indent="0" algn="ct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Segoe UI"/>
              <a:ea typeface="+mn-ea"/>
              <a:cs typeface="+mn-cs"/>
              <a:sym typeface="Helvetica Neue"/>
            </a:endParaRPr>
          </a:p>
          <a:p>
            <a:pPr marL="1600200" marR="0" lvl="1" indent="-68580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Helvetica Neue"/>
              </a:rPr>
              <a:t>Terzo vettore ferroviario merci italiano</a:t>
            </a:r>
          </a:p>
          <a:p>
            <a:pPr marL="1600200" marR="0" lvl="1" indent="-68580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ea typeface="+mn-ea"/>
                <a:cs typeface="+mn-cs"/>
                <a:sym typeface="Helvetica Neue"/>
              </a:rPr>
              <a:t>17 treni a settimana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FF1FB48-41E2-4F53-8E39-DE194F231A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298" y="3008102"/>
            <a:ext cx="8760711" cy="5072312"/>
          </a:xfrm>
          <a:prstGeom prst="rect">
            <a:avLst/>
          </a:prstGeom>
        </p:spPr>
      </p:pic>
      <p:pic>
        <p:nvPicPr>
          <p:cNvPr id="18" name="Picture 2" descr="CFI - Compagnia Ferroviaria Italiana">
            <a:extLst>
              <a:ext uri="{FF2B5EF4-FFF2-40B4-BE49-F238E27FC236}">
                <a16:creationId xmlns:a16="http://schemas.microsoft.com/office/drawing/2014/main" id="{F15E1630-5518-4570-BD54-6AEBCE947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831" y="11176401"/>
            <a:ext cx="5238750" cy="87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DD9A941F-88EA-4CD2-8762-39110ECDD7A5}"/>
              </a:ext>
            </a:extLst>
          </p:cNvPr>
          <p:cNvSpPr/>
          <p:nvPr/>
        </p:nvSpPr>
        <p:spPr>
          <a:xfrm>
            <a:off x="-1" y="520604"/>
            <a:ext cx="19113770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sp>
        <p:nvSpPr>
          <p:cNvPr id="20" name="Titolo 1">
            <a:extLst>
              <a:ext uri="{FF2B5EF4-FFF2-40B4-BE49-F238E27FC236}">
                <a16:creationId xmlns:a16="http://schemas.microsoft.com/office/drawing/2014/main" id="{7ABF363A-E095-4F78-9DDC-0A0214521A42}"/>
              </a:ext>
            </a:extLst>
          </p:cNvPr>
          <p:cNvSpPr txBox="1">
            <a:spLocks/>
          </p:cNvSpPr>
          <p:nvPr/>
        </p:nvSpPr>
        <p:spPr>
          <a:xfrm>
            <a:off x="359238" y="602871"/>
            <a:ext cx="18754531" cy="12801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7200" b="1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Helvetica Neue"/>
              </a:rPr>
              <a:t>Intermodalità </a:t>
            </a:r>
            <a:r>
              <a:rPr kumimoji="0" lang="it-IT" sz="72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Helvetica Neue"/>
              </a:rPr>
              <a:t>ferroviaria, mobilità </a:t>
            </a:r>
            <a:r>
              <a:rPr kumimoji="0" lang="it-IT" sz="7200" b="1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Helvetica Neue"/>
              </a:rPr>
              <a:t>Sostenibile</a:t>
            </a:r>
          </a:p>
        </p:txBody>
      </p:sp>
    </p:spTree>
    <p:extLst>
      <p:ext uri="{BB962C8B-B14F-4D97-AF65-F5344CB8AC3E}">
        <p14:creationId xmlns:p14="http://schemas.microsoft.com/office/powerpoint/2010/main" val="50934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6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D6BE71E9-C1E3-41D6-AA35-C3344FA86D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551"/>
          <a:stretch/>
        </p:blipFill>
        <p:spPr>
          <a:xfrm>
            <a:off x="-17190" y="1076928"/>
            <a:ext cx="24394846" cy="12674792"/>
          </a:xfrm>
          <a:prstGeom prst="rect">
            <a:avLst/>
          </a:prstGeom>
        </p:spPr>
      </p:pic>
      <p:sp>
        <p:nvSpPr>
          <p:cNvPr id="13" name="Rettangolo">
            <a:extLst>
              <a:ext uri="{FF2B5EF4-FFF2-40B4-BE49-F238E27FC236}">
                <a16:creationId xmlns:a16="http://schemas.microsoft.com/office/drawing/2014/main" id="{97148B72-9F00-49A5-83BD-74070DDB5860}"/>
              </a:ext>
            </a:extLst>
          </p:cNvPr>
          <p:cNvSpPr/>
          <p:nvPr/>
        </p:nvSpPr>
        <p:spPr>
          <a:xfrm>
            <a:off x="-13736" y="13060948"/>
            <a:ext cx="1774072" cy="690772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ttangolo">
            <a:extLst>
              <a:ext uri="{FF2B5EF4-FFF2-40B4-BE49-F238E27FC236}">
                <a16:creationId xmlns:a16="http://schemas.microsoft.com/office/drawing/2014/main" id="{CAB3F7F6-D3AE-4E40-A293-B2617DB13DB4}"/>
              </a:ext>
            </a:extLst>
          </p:cNvPr>
          <p:cNvSpPr/>
          <p:nvPr/>
        </p:nvSpPr>
        <p:spPr>
          <a:xfrm>
            <a:off x="1678997" y="13060948"/>
            <a:ext cx="20300414" cy="690772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5" name="Immagine" descr="Immagine">
            <a:extLst>
              <a:ext uri="{FF2B5EF4-FFF2-40B4-BE49-F238E27FC236}">
                <a16:creationId xmlns:a16="http://schemas.microsoft.com/office/drawing/2014/main" id="{9DF57143-51B2-46AB-9220-837A8A92A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CARRARA • CHIOGGIA • LIVORNO • MONFALCONE • VENEZIA">
            <a:extLst>
              <a:ext uri="{FF2B5EF4-FFF2-40B4-BE49-F238E27FC236}">
                <a16:creationId xmlns:a16="http://schemas.microsoft.com/office/drawing/2014/main" id="{546C028A-052B-4D76-8728-D02CAAFE69E4}"/>
              </a:ext>
            </a:extLst>
          </p:cNvPr>
          <p:cNvSpPr txBox="1"/>
          <p:nvPr/>
        </p:nvSpPr>
        <p:spPr>
          <a:xfrm>
            <a:off x="4204071" y="13247061"/>
            <a:ext cx="15975858" cy="328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8" tIns="71438" rIns="71438" bIns="71438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ctr" defTabSz="243834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74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CARRARA • LIVORNO • MONFALCONE • VENEZIA</a:t>
            </a:r>
          </a:p>
        </p:txBody>
      </p:sp>
      <p:sp>
        <p:nvSpPr>
          <p:cNvPr id="22" name="Numero diapositiva">
            <a:extLst>
              <a:ext uri="{FF2B5EF4-FFF2-40B4-BE49-F238E27FC236}">
                <a16:creationId xmlns:a16="http://schemas.microsoft.com/office/drawing/2014/main" id="{3DE90A47-3843-41B5-8CA7-6C67B84FF404}"/>
              </a:ext>
            </a:extLst>
          </p:cNvPr>
          <p:cNvSpPr txBox="1">
            <a:spLocks/>
          </p:cNvSpPr>
          <p:nvPr/>
        </p:nvSpPr>
        <p:spPr>
          <a:xfrm>
            <a:off x="21272199" y="13102795"/>
            <a:ext cx="445633" cy="473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42874" tIns="142874" rIns="142874" bIns="142874" anchor="b">
            <a:spAutoFit/>
          </a:bodyPr>
          <a:lstStyle>
            <a:defPPr rtl="0">
              <a:defRPr lang="it-it"/>
            </a:defPPr>
            <a:lvl1pPr marL="0" algn="l" defTabSz="410766" rtl="0" eaLnBrk="1" latinLnBrk="0" hangingPunct="1">
              <a:defRPr sz="600" kern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it-IT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ctr" defTabSz="821532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DD9A941F-88EA-4CD2-8762-39110ECDD7A5}"/>
              </a:ext>
            </a:extLst>
          </p:cNvPr>
          <p:cNvSpPr/>
          <p:nvPr/>
        </p:nvSpPr>
        <p:spPr>
          <a:xfrm>
            <a:off x="-17099" y="520604"/>
            <a:ext cx="19130868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sp>
        <p:nvSpPr>
          <p:cNvPr id="20" name="Titolo 1">
            <a:extLst>
              <a:ext uri="{FF2B5EF4-FFF2-40B4-BE49-F238E27FC236}">
                <a16:creationId xmlns:a16="http://schemas.microsoft.com/office/drawing/2014/main" id="{7ABF363A-E095-4F78-9DDC-0A0214521A42}"/>
              </a:ext>
            </a:extLst>
          </p:cNvPr>
          <p:cNvSpPr txBox="1">
            <a:spLocks/>
          </p:cNvSpPr>
          <p:nvPr/>
        </p:nvSpPr>
        <p:spPr>
          <a:xfrm>
            <a:off x="359238" y="602871"/>
            <a:ext cx="18754531" cy="12801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7200" b="1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Helvetica Neue"/>
              </a:rPr>
              <a:t>Intermodalità </a:t>
            </a:r>
            <a:r>
              <a:rPr kumimoji="0" lang="it-IT" sz="7200" b="0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Helvetica Neue"/>
              </a:rPr>
              <a:t>ferroviaria, mobilità </a:t>
            </a:r>
            <a:r>
              <a:rPr kumimoji="0" lang="it-IT" sz="7200" b="1" i="0" u="none" strike="noStrike" kern="120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Helvetica Neue"/>
              </a:rPr>
              <a:t>Sostenibile</a:t>
            </a:r>
          </a:p>
        </p:txBody>
      </p:sp>
      <p:graphicFrame>
        <p:nvGraphicFramePr>
          <p:cNvPr id="2" name="Tabella 3">
            <a:extLst>
              <a:ext uri="{FF2B5EF4-FFF2-40B4-BE49-F238E27FC236}">
                <a16:creationId xmlns:a16="http://schemas.microsoft.com/office/drawing/2014/main" id="{5B7EC209-6F88-4459-AF8F-89A1F1BE7A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298981"/>
              </p:ext>
            </p:extLst>
          </p:nvPr>
        </p:nvGraphicFramePr>
        <p:xfrm>
          <a:off x="528023" y="2413806"/>
          <a:ext cx="5902414" cy="9738360"/>
        </p:xfrm>
        <a:graphic>
          <a:graphicData uri="http://schemas.openxmlformats.org/drawingml/2006/table">
            <a:tbl>
              <a:tblPr firstRow="1" bandRow="1">
                <a:tableStyleId>{2708684C-4D16-4618-839F-0558EEFCDFE6}</a:tableStyleId>
              </a:tblPr>
              <a:tblGrid>
                <a:gridCol w="1608710">
                  <a:extLst>
                    <a:ext uri="{9D8B030D-6E8A-4147-A177-3AD203B41FA5}">
                      <a16:colId xmlns:a16="http://schemas.microsoft.com/office/drawing/2014/main" val="20591040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471558393"/>
                    </a:ext>
                  </a:extLst>
                </a:gridCol>
                <a:gridCol w="1550504">
                  <a:extLst>
                    <a:ext uri="{9D8B030D-6E8A-4147-A177-3AD203B41FA5}">
                      <a16:colId xmlns:a16="http://schemas.microsoft.com/office/drawing/2014/main" val="802790218"/>
                    </a:ext>
                  </a:extLst>
                </a:gridCol>
              </a:tblGrid>
              <a:tr h="339090">
                <a:tc gridSpan="2"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bg1"/>
                          </a:solidFill>
                        </a:rPr>
                        <a:t>RAIL LINKS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7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chemeClr val="bg1"/>
                          </a:solidFill>
                        </a:rPr>
                        <a:t>TRAINS/</a:t>
                      </a:r>
                    </a:p>
                    <a:p>
                      <a:pPr algn="ctr"/>
                      <a:r>
                        <a:rPr lang="it-IT" sz="2400" dirty="0">
                          <a:solidFill>
                            <a:schemeClr val="bg1"/>
                          </a:solidFill>
                        </a:rPr>
                        <a:t>MONTH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703366"/>
                  </a:ext>
                </a:extLst>
              </a:tr>
              <a:tr h="445770">
                <a:tc rowSpan="2"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CARRARA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VERONA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9616017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r>
                        <a:rPr lang="it-IT" sz="2400" b="1" dirty="0">
                          <a:solidFill>
                            <a:srgbClr val="002D72"/>
                          </a:solidFill>
                        </a:rPr>
                        <a:t>CARRARA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PORTO NOGARO (UDINE)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1</a:t>
                      </a:r>
                      <a:endParaRPr lang="it-IT" sz="1600" b="0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131291"/>
                  </a:ext>
                </a:extLst>
              </a:tr>
              <a:tr h="445770">
                <a:tc rowSpan="3"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LIVORNO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RONCAFORT  (TRENTO)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851291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r>
                        <a:rPr lang="it-IT" sz="2400" b="1" dirty="0">
                          <a:solidFill>
                            <a:srgbClr val="002D72"/>
                          </a:solidFill>
                        </a:rPr>
                        <a:t>LIVORNO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JESI INTERPORTO  (ANCONA)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922369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r>
                        <a:rPr lang="it-IT" sz="2400" b="1" dirty="0">
                          <a:solidFill>
                            <a:srgbClr val="002D72"/>
                          </a:solidFill>
                        </a:rPr>
                        <a:t>LIVORNO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TORINO ORBASSANO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744702"/>
                  </a:ext>
                </a:extLst>
              </a:tr>
              <a:tr h="445770">
                <a:tc rowSpan="10"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MONFALCONE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SAN GIORGIO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932308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r>
                        <a:rPr lang="it-IT" sz="2400" b="1" dirty="0">
                          <a:solidFill>
                            <a:srgbClr val="002D72"/>
                          </a:solidFill>
                        </a:rPr>
                        <a:t>MONFALCONE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VERONA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271448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marL="0" marR="0" lvl="0" indent="0" algn="ctr" defTabSz="9143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dirty="0">
                          <a:solidFill>
                            <a:srgbClr val="002D72"/>
                          </a:solidFill>
                        </a:rPr>
                        <a:t>MONFALCONE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OSOPPO (UDINE)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858748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marL="0" marR="0" lvl="0" indent="0" algn="ctr" defTabSz="9143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dirty="0">
                          <a:solidFill>
                            <a:srgbClr val="002D72"/>
                          </a:solidFill>
                        </a:rPr>
                        <a:t>MONFALCONE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KINDBERG (AUT)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760163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endParaRPr lang="it-IT" sz="2400" b="1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GERMANIA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  2*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280293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endParaRPr lang="it-IT" sz="2400" b="1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DALMINE (BERGAMO)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  1*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057487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endParaRPr lang="it-IT" sz="2400" b="1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PADOVA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  1*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858871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endParaRPr lang="it-IT" sz="2400" b="1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TORINO ORBASSANO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575756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endParaRPr lang="it-IT" sz="2400" b="1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RONCAFORT  (TRENTO)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602508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endParaRPr lang="it-IT" sz="2400" b="1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NOVARA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348750"/>
                  </a:ext>
                </a:extLst>
              </a:tr>
              <a:tr h="445770">
                <a:tc rowSpan="5">
                  <a:txBody>
                    <a:bodyPr/>
                    <a:lstStyle/>
                    <a:p>
                      <a:pPr marL="0" marR="0" lvl="0" indent="0" algn="ctr" defTabSz="9143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VENEZIA</a:t>
                      </a:r>
                    </a:p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(MARGHERA)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CAVATIGOZZI (CREMONA)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56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47103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VERONA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838550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endParaRPr lang="it-IT" sz="2400" b="1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BELLAVISTA (TARANTO)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1/2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970777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endParaRPr lang="it-IT" sz="2400" b="1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DALMINE (BERGAMO)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 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357915"/>
                  </a:ext>
                </a:extLst>
              </a:tr>
              <a:tr h="445770">
                <a:tc vMerge="1">
                  <a:txBody>
                    <a:bodyPr/>
                    <a:lstStyle/>
                    <a:p>
                      <a:pPr algn="ctr"/>
                      <a:endParaRPr lang="it-IT" sz="2400" b="1" dirty="0">
                        <a:solidFill>
                          <a:srgbClr val="002D7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ACQUANEGRA (CREMONA)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>
                          <a:solidFill>
                            <a:srgbClr val="002D72"/>
                          </a:solidFill>
                        </a:rPr>
                        <a:t>  4*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6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09554"/>
                  </a:ext>
                </a:extLst>
              </a:tr>
            </a:tbl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443E5110-3FD0-46BF-84BE-6DDB9CBB3774}"/>
              </a:ext>
            </a:extLst>
          </p:cNvPr>
          <p:cNvSpPr txBox="1"/>
          <p:nvPr/>
        </p:nvSpPr>
        <p:spPr>
          <a:xfrm>
            <a:off x="14482865" y="6504324"/>
            <a:ext cx="97068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>
                <a:solidFill>
                  <a:srgbClr val="002D72"/>
                </a:solidFill>
              </a:rPr>
              <a:t>OVER 2000 TRAINS/YEAR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99D75A-5610-4238-90D8-8BFF2996F4C3}"/>
              </a:ext>
            </a:extLst>
          </p:cNvPr>
          <p:cNvSpPr txBox="1"/>
          <p:nvPr/>
        </p:nvSpPr>
        <p:spPr>
          <a:xfrm>
            <a:off x="528023" y="12175572"/>
            <a:ext cx="15055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600" dirty="0">
                <a:solidFill>
                  <a:srgbClr val="002D72"/>
                </a:solidFill>
              </a:rPr>
              <a:t>*TRAINS/YEAR</a:t>
            </a:r>
          </a:p>
        </p:txBody>
      </p:sp>
    </p:spTree>
    <p:extLst>
      <p:ext uri="{BB962C8B-B14F-4D97-AF65-F5344CB8AC3E}">
        <p14:creationId xmlns:p14="http://schemas.microsoft.com/office/powerpoint/2010/main" val="98800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E471F0B3-5F51-494B-B921-E5BCCFCC2815}"/>
              </a:ext>
            </a:extLst>
          </p:cNvPr>
          <p:cNvSpPr/>
          <p:nvPr/>
        </p:nvSpPr>
        <p:spPr>
          <a:xfrm>
            <a:off x="1" y="700074"/>
            <a:ext cx="15482453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3" name="Titolo della diapositiva">
            <a:extLst>
              <a:ext uri="{FF2B5EF4-FFF2-40B4-BE49-F238E27FC236}">
                <a16:creationId xmlns:a16="http://schemas.microsoft.com/office/drawing/2014/main" id="{2294CB10-A8CA-45A5-A4D2-96E1326E30B3}"/>
              </a:ext>
            </a:extLst>
          </p:cNvPr>
          <p:cNvSpPr txBox="1"/>
          <p:nvPr/>
        </p:nvSpPr>
        <p:spPr>
          <a:xfrm>
            <a:off x="615775" y="865276"/>
            <a:ext cx="13349607" cy="1052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algn="l">
              <a:lnSpc>
                <a:spcPct val="80000"/>
              </a:lnSpc>
              <a:defRPr sz="8000" b="1" spc="-159">
                <a:solidFill>
                  <a:srgbClr val="102C70"/>
                </a:solidFill>
              </a:defRPr>
            </a:lvl1pPr>
          </a:lstStyle>
          <a:p>
            <a:pPr marL="0" marR="0" lvl="0" indent="0" algn="l" defTabSz="2438339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7200" b="1" i="0" u="none" strike="noStrike" kern="0" cap="none" spc="-159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FHP verso un futuro sostenibile</a:t>
            </a:r>
            <a:endParaRPr kumimoji="0" sz="7200" b="1" i="0" u="none" strike="noStrike" kern="0" cap="none" spc="-159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5" name="Rettangolo">
            <a:extLst>
              <a:ext uri="{FF2B5EF4-FFF2-40B4-BE49-F238E27FC236}">
                <a16:creationId xmlns:a16="http://schemas.microsoft.com/office/drawing/2014/main" id="{CA42C7D9-142A-4646-8B70-2D1E9E396E24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6" name="Rettangolo">
            <a:extLst>
              <a:ext uri="{FF2B5EF4-FFF2-40B4-BE49-F238E27FC236}">
                <a16:creationId xmlns:a16="http://schemas.microsoft.com/office/drawing/2014/main" id="{AF1BC55B-C08E-4ECF-BC37-FC9A78485EBB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7" name="Immagine" descr="Immagine">
            <a:extLst>
              <a:ext uri="{FF2B5EF4-FFF2-40B4-BE49-F238E27FC236}">
                <a16:creationId xmlns:a16="http://schemas.microsoft.com/office/drawing/2014/main" id="{6CCC0048-449E-4FFD-BA8A-50859CECE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CARRARA • CHIOGGIA • LIVORNO • MONFALCONE • VENEZIA">
            <a:extLst>
              <a:ext uri="{FF2B5EF4-FFF2-40B4-BE49-F238E27FC236}">
                <a16:creationId xmlns:a16="http://schemas.microsoft.com/office/drawing/2014/main" id="{F7F17A94-D8A3-49F8-88DF-DAB23235906D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74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CARRARA • LIVORNO • MONFALCONE • VENEZIA</a:t>
            </a:r>
          </a:p>
        </p:txBody>
      </p:sp>
      <p:sp>
        <p:nvSpPr>
          <p:cNvPr id="9" name="Numero diapositiva">
            <a:extLst>
              <a:ext uri="{FF2B5EF4-FFF2-40B4-BE49-F238E27FC236}">
                <a16:creationId xmlns:a16="http://schemas.microsoft.com/office/drawing/2014/main" id="{4E03AFDC-563C-4126-91D4-2EF162B3591F}"/>
              </a:ext>
            </a:extLst>
          </p:cNvPr>
          <p:cNvSpPr txBox="1">
            <a:spLocks/>
          </p:cNvSpPr>
          <p:nvPr/>
        </p:nvSpPr>
        <p:spPr>
          <a:xfrm>
            <a:off x="21378606" y="13255322"/>
            <a:ext cx="232818" cy="320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5" name="Un’identità visiva aziendale è costituita da un nome, un simbolo e/o logo, una tipografia, un colore, uno slogan e, molto spesso, elementi grafici aggiuntivi. Il logo o il simbolo aziendale hanno il potenziale per esprimere le caratteristiche organizzati">
            <a:extLst>
              <a:ext uri="{FF2B5EF4-FFF2-40B4-BE49-F238E27FC236}">
                <a16:creationId xmlns:a16="http://schemas.microsoft.com/office/drawing/2014/main" id="{CEB9CC69-457D-4E19-8313-9CC74BEAFB2B}"/>
              </a:ext>
            </a:extLst>
          </p:cNvPr>
          <p:cNvSpPr txBox="1">
            <a:spLocks/>
          </p:cNvSpPr>
          <p:nvPr/>
        </p:nvSpPr>
        <p:spPr>
          <a:xfrm>
            <a:off x="1894825" y="5381449"/>
            <a:ext cx="9355609" cy="867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>
            <a:noAutofit/>
          </a:bodyPr>
          <a:lstStyle>
            <a:lvl1pPr marL="0" marR="0" indent="0" algn="just" defTabSz="64293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33" baseline="0">
                <a:solidFill>
                  <a:srgbClr val="5E5E5E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914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95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676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057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2438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2819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3200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3581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algn="just" defTabSz="6429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0" cap="none" spc="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PARTNERSHIP CON LE ISTITUZIONI E LE PARTI SOCIALI</a:t>
            </a:r>
          </a:p>
        </p:txBody>
      </p:sp>
      <p:grpSp>
        <p:nvGrpSpPr>
          <p:cNvPr id="87" name="Gruppo 86">
            <a:extLst>
              <a:ext uri="{FF2B5EF4-FFF2-40B4-BE49-F238E27FC236}">
                <a16:creationId xmlns:a16="http://schemas.microsoft.com/office/drawing/2014/main" id="{BFCF6AAB-8CA8-4F47-80FF-B2A85524C849}"/>
              </a:ext>
            </a:extLst>
          </p:cNvPr>
          <p:cNvGrpSpPr/>
          <p:nvPr/>
        </p:nvGrpSpPr>
        <p:grpSpPr>
          <a:xfrm>
            <a:off x="1000227" y="2611221"/>
            <a:ext cx="22383545" cy="1152000"/>
            <a:chOff x="819299" y="3255268"/>
            <a:chExt cx="22383545" cy="1152000"/>
          </a:xfrm>
        </p:grpSpPr>
        <p:sp>
          <p:nvSpPr>
            <p:cNvPr id="89" name="Rettangolo 88">
              <a:extLst>
                <a:ext uri="{FF2B5EF4-FFF2-40B4-BE49-F238E27FC236}">
                  <a16:creationId xmlns:a16="http://schemas.microsoft.com/office/drawing/2014/main" id="{2D57428F-5511-436D-B635-1162B675787A}"/>
                </a:ext>
              </a:extLst>
            </p:cNvPr>
            <p:cNvSpPr/>
            <p:nvPr/>
          </p:nvSpPr>
          <p:spPr>
            <a:xfrm>
              <a:off x="1215300" y="3255268"/>
              <a:ext cx="21987544" cy="1152000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  <p:sp>
          <p:nvSpPr>
            <p:cNvPr id="90" name="Ovale 89">
              <a:extLst>
                <a:ext uri="{FF2B5EF4-FFF2-40B4-BE49-F238E27FC236}">
                  <a16:creationId xmlns:a16="http://schemas.microsoft.com/office/drawing/2014/main" id="{DEF6647F-AF74-41F5-B45C-7E91B4D14698}"/>
                </a:ext>
              </a:extLst>
            </p:cNvPr>
            <p:cNvSpPr/>
            <p:nvPr/>
          </p:nvSpPr>
          <p:spPr>
            <a:xfrm>
              <a:off x="819299" y="3457255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</p:grpSp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5F58BF2C-7270-428C-80FE-C80F6D54C528}"/>
              </a:ext>
            </a:extLst>
          </p:cNvPr>
          <p:cNvSpPr txBox="1"/>
          <p:nvPr/>
        </p:nvSpPr>
        <p:spPr>
          <a:xfrm>
            <a:off x="1913364" y="2914977"/>
            <a:ext cx="6544836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EFFICENTAMENTO ENERGETICO</a:t>
            </a:r>
          </a:p>
        </p:txBody>
      </p:sp>
      <p:grpSp>
        <p:nvGrpSpPr>
          <p:cNvPr id="92" name="Gruppo 91">
            <a:extLst>
              <a:ext uri="{FF2B5EF4-FFF2-40B4-BE49-F238E27FC236}">
                <a16:creationId xmlns:a16="http://schemas.microsoft.com/office/drawing/2014/main" id="{AF17B4C6-78EA-4143-865C-87FBE912E4EE}"/>
              </a:ext>
            </a:extLst>
          </p:cNvPr>
          <p:cNvGrpSpPr/>
          <p:nvPr/>
        </p:nvGrpSpPr>
        <p:grpSpPr>
          <a:xfrm>
            <a:off x="1000227" y="5486631"/>
            <a:ext cx="22383545" cy="1152000"/>
            <a:chOff x="819299" y="3255268"/>
            <a:chExt cx="22383545" cy="1152000"/>
          </a:xfrm>
        </p:grpSpPr>
        <p:sp>
          <p:nvSpPr>
            <p:cNvPr id="93" name="Rettangolo 92">
              <a:extLst>
                <a:ext uri="{FF2B5EF4-FFF2-40B4-BE49-F238E27FC236}">
                  <a16:creationId xmlns:a16="http://schemas.microsoft.com/office/drawing/2014/main" id="{EF7DE1D1-8BDA-4AD6-8A0B-7EFF860C7CB8}"/>
                </a:ext>
              </a:extLst>
            </p:cNvPr>
            <p:cNvSpPr/>
            <p:nvPr/>
          </p:nvSpPr>
          <p:spPr>
            <a:xfrm>
              <a:off x="1215300" y="3255268"/>
              <a:ext cx="21987544" cy="1152000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  <p:sp>
          <p:nvSpPr>
            <p:cNvPr id="94" name="Ovale 93">
              <a:extLst>
                <a:ext uri="{FF2B5EF4-FFF2-40B4-BE49-F238E27FC236}">
                  <a16:creationId xmlns:a16="http://schemas.microsoft.com/office/drawing/2014/main" id="{62CC66DC-3698-4675-B200-8068AAF7C749}"/>
                </a:ext>
              </a:extLst>
            </p:cNvPr>
            <p:cNvSpPr/>
            <p:nvPr/>
          </p:nvSpPr>
          <p:spPr>
            <a:xfrm>
              <a:off x="819299" y="3435268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</p:grpSp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EB899BFA-F96E-49AD-ADB4-849434D0322A}"/>
              </a:ext>
            </a:extLst>
          </p:cNvPr>
          <p:cNvSpPr txBox="1"/>
          <p:nvPr/>
        </p:nvSpPr>
        <p:spPr>
          <a:xfrm>
            <a:off x="1894825" y="5756831"/>
            <a:ext cx="8453536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INTERMODALISMO MULTIMODALE</a:t>
            </a:r>
          </a:p>
        </p:txBody>
      </p:sp>
      <p:grpSp>
        <p:nvGrpSpPr>
          <p:cNvPr id="107" name="Gruppo 106">
            <a:extLst>
              <a:ext uri="{FF2B5EF4-FFF2-40B4-BE49-F238E27FC236}">
                <a16:creationId xmlns:a16="http://schemas.microsoft.com/office/drawing/2014/main" id="{74755B08-014E-4E8A-896F-37E98EB12E85}"/>
              </a:ext>
            </a:extLst>
          </p:cNvPr>
          <p:cNvGrpSpPr/>
          <p:nvPr/>
        </p:nvGrpSpPr>
        <p:grpSpPr>
          <a:xfrm>
            <a:off x="1000227" y="4070437"/>
            <a:ext cx="22383544" cy="1134211"/>
            <a:chOff x="819299" y="3255269"/>
            <a:chExt cx="22383544" cy="1134211"/>
          </a:xfrm>
        </p:grpSpPr>
        <p:sp>
          <p:nvSpPr>
            <p:cNvPr id="108" name="Rettangolo 107">
              <a:extLst>
                <a:ext uri="{FF2B5EF4-FFF2-40B4-BE49-F238E27FC236}">
                  <a16:creationId xmlns:a16="http://schemas.microsoft.com/office/drawing/2014/main" id="{F5160145-82A5-4A8E-9315-6F7C2833B1B1}"/>
                </a:ext>
              </a:extLst>
            </p:cNvPr>
            <p:cNvSpPr/>
            <p:nvPr/>
          </p:nvSpPr>
          <p:spPr>
            <a:xfrm>
              <a:off x="1215300" y="3255269"/>
              <a:ext cx="21987543" cy="1134211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  <p:sp>
          <p:nvSpPr>
            <p:cNvPr id="109" name="Ovale 108">
              <a:extLst>
                <a:ext uri="{FF2B5EF4-FFF2-40B4-BE49-F238E27FC236}">
                  <a16:creationId xmlns:a16="http://schemas.microsoft.com/office/drawing/2014/main" id="{480D15CA-A21B-43FD-B939-2CB6FED44F55}"/>
                </a:ext>
              </a:extLst>
            </p:cNvPr>
            <p:cNvSpPr/>
            <p:nvPr/>
          </p:nvSpPr>
          <p:spPr>
            <a:xfrm>
              <a:off x="819299" y="3412659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</p:grp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2F6F48B6-90FD-4CF5-9738-840CA37083C8}"/>
              </a:ext>
            </a:extLst>
          </p:cNvPr>
          <p:cNvSpPr txBox="1"/>
          <p:nvPr/>
        </p:nvSpPr>
        <p:spPr>
          <a:xfrm>
            <a:off x="1934379" y="4335907"/>
            <a:ext cx="5838022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32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SOSTENIBILTA’ AMBIENTALE</a:t>
            </a:r>
            <a:endParaRPr kumimoji="0" lang="it-IT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09379BC1-92CE-438D-9DF1-20C4F2288CD9}"/>
              </a:ext>
            </a:extLst>
          </p:cNvPr>
          <p:cNvSpPr txBox="1"/>
          <p:nvPr/>
        </p:nvSpPr>
        <p:spPr>
          <a:xfrm>
            <a:off x="2781842" y="11538373"/>
            <a:ext cx="18829582" cy="1077218"/>
          </a:xfrm>
          <a:prstGeom prst="rect">
            <a:avLst/>
          </a:prstGeom>
          <a:noFill/>
          <a:ln>
            <a:solidFill>
              <a:srgbClr val="102C7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  <a:sym typeface="Helvetica Neue"/>
              </a:rPr>
              <a:t>Efficienza, flessibilità, digitalizzazione, innovazione ambiente e sicurezza  sono raggiungibili solo con strategie di networking che richiedono un cambio di passo nel settore delle merci varie </a:t>
            </a: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137FD52D-6075-40B9-90A1-BC59FD602BE1}"/>
              </a:ext>
            </a:extLst>
          </p:cNvPr>
          <p:cNvSpPr txBox="1"/>
          <p:nvPr/>
        </p:nvSpPr>
        <p:spPr>
          <a:xfrm>
            <a:off x="8737967" y="2960679"/>
            <a:ext cx="14929220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FAA93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PRODUZIONE DA RINNOVABILI, APPROVIGIONAMENTI CERTIFICATI, ELETTRIFICAZIONE EQUIPMENT</a:t>
            </a:r>
            <a:endParaRPr kumimoji="0" lang="it-IT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18" name="Freccia a destra 17">
            <a:extLst>
              <a:ext uri="{FF2B5EF4-FFF2-40B4-BE49-F238E27FC236}">
                <a16:creationId xmlns:a16="http://schemas.microsoft.com/office/drawing/2014/main" id="{F9363449-AE98-4ECA-B49A-DA2804FF74D9}"/>
              </a:ext>
            </a:extLst>
          </p:cNvPr>
          <p:cNvSpPr/>
          <p:nvPr/>
        </p:nvSpPr>
        <p:spPr>
          <a:xfrm>
            <a:off x="7991596" y="3035937"/>
            <a:ext cx="720000" cy="367451"/>
          </a:xfrm>
          <a:prstGeom prst="rightArrow">
            <a:avLst/>
          </a:prstGeom>
          <a:solidFill>
            <a:srgbClr val="FAA938"/>
          </a:solidFill>
          <a:ln w="12700" cap="flat">
            <a:solidFill>
              <a:srgbClr val="FAA938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4" name="Freccia a destra 53">
            <a:extLst>
              <a:ext uri="{FF2B5EF4-FFF2-40B4-BE49-F238E27FC236}">
                <a16:creationId xmlns:a16="http://schemas.microsoft.com/office/drawing/2014/main" id="{16C884F7-F194-4870-968E-E544C158AFFE}"/>
              </a:ext>
            </a:extLst>
          </p:cNvPr>
          <p:cNvSpPr/>
          <p:nvPr/>
        </p:nvSpPr>
        <p:spPr>
          <a:xfrm>
            <a:off x="8017967" y="5863589"/>
            <a:ext cx="720000" cy="367451"/>
          </a:xfrm>
          <a:prstGeom prst="rightArrow">
            <a:avLst/>
          </a:prstGeom>
          <a:solidFill>
            <a:srgbClr val="FAA938"/>
          </a:solidFill>
          <a:ln w="12700" cap="flat">
            <a:solidFill>
              <a:srgbClr val="FAA938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6" name="Freccia a destra 55">
            <a:extLst>
              <a:ext uri="{FF2B5EF4-FFF2-40B4-BE49-F238E27FC236}">
                <a16:creationId xmlns:a16="http://schemas.microsoft.com/office/drawing/2014/main" id="{ACC7B58B-183A-43D1-80F6-8F3EB14DAB35}"/>
              </a:ext>
            </a:extLst>
          </p:cNvPr>
          <p:cNvSpPr/>
          <p:nvPr/>
        </p:nvSpPr>
        <p:spPr>
          <a:xfrm>
            <a:off x="7991596" y="4436536"/>
            <a:ext cx="720000" cy="367451"/>
          </a:xfrm>
          <a:prstGeom prst="rightArrow">
            <a:avLst/>
          </a:prstGeom>
          <a:solidFill>
            <a:srgbClr val="FAA938"/>
          </a:solidFill>
          <a:ln w="12700" cap="flat">
            <a:solidFill>
              <a:srgbClr val="FAA938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4F0B7CE2-3BB5-4489-8E54-06702B0D73E2}"/>
              </a:ext>
            </a:extLst>
          </p:cNvPr>
          <p:cNvSpPr txBox="1"/>
          <p:nvPr/>
        </p:nvSpPr>
        <p:spPr>
          <a:xfrm>
            <a:off x="8787766" y="5799336"/>
            <a:ext cx="12933342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FAA93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FERROVIA E COLLEGAMENTO FLUVIALE VENEZIA CREMONA CON CHIATTE</a:t>
            </a:r>
            <a:endParaRPr kumimoji="0" lang="it-IT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1745B864-EEEF-4D24-B4F5-22FA6EBC08DD}"/>
              </a:ext>
            </a:extLst>
          </p:cNvPr>
          <p:cNvSpPr txBox="1"/>
          <p:nvPr/>
        </p:nvSpPr>
        <p:spPr>
          <a:xfrm>
            <a:off x="8768716" y="4368534"/>
            <a:ext cx="11158745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0" cap="none" spc="0" normalizeH="0" baseline="0" noProof="0" dirty="0">
                <a:ln>
                  <a:noFill/>
                </a:ln>
                <a:solidFill>
                  <a:srgbClr val="FAA93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BARRIERE, ABBATTIMENTO POLVERI</a:t>
            </a:r>
            <a:endParaRPr kumimoji="0" lang="it-IT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  <p:sp>
        <p:nvSpPr>
          <p:cNvPr id="36" name="Un’identità visiva aziendale è costituita da un nome, un simbolo e/o logo, una tipografia, un colore, uno slogan e, molto spesso, elementi grafici aggiuntivi. Il logo o il simbolo aziendale hanno il potenziale per esprimere le caratteristiche organizzati">
            <a:extLst>
              <a:ext uri="{FF2B5EF4-FFF2-40B4-BE49-F238E27FC236}">
                <a16:creationId xmlns:a16="http://schemas.microsoft.com/office/drawing/2014/main" id="{221161A6-A035-4F1A-9EB4-C71062AEA463}"/>
              </a:ext>
            </a:extLst>
          </p:cNvPr>
          <p:cNvSpPr txBox="1">
            <a:spLocks/>
          </p:cNvSpPr>
          <p:nvPr/>
        </p:nvSpPr>
        <p:spPr>
          <a:xfrm>
            <a:off x="1894824" y="6848956"/>
            <a:ext cx="9355609" cy="867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>
            <a:noAutofit/>
          </a:bodyPr>
          <a:lstStyle>
            <a:lvl1pPr marL="0" marR="0" indent="0" algn="just" defTabSz="64293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33" baseline="0">
                <a:solidFill>
                  <a:srgbClr val="5E5E5E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914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95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676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057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2438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2819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3200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3581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algn="just" defTabSz="6429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0" cap="none" spc="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PARTNERSHIP CON LE ISTITUZIONI E LE PARTI SOCIALI</a:t>
            </a:r>
          </a:p>
        </p:txBody>
      </p:sp>
      <p:grpSp>
        <p:nvGrpSpPr>
          <p:cNvPr id="37" name="Gruppo 36">
            <a:extLst>
              <a:ext uri="{FF2B5EF4-FFF2-40B4-BE49-F238E27FC236}">
                <a16:creationId xmlns:a16="http://schemas.microsoft.com/office/drawing/2014/main" id="{7D21C1A1-E877-41CD-B537-D99B9FC2FB28}"/>
              </a:ext>
            </a:extLst>
          </p:cNvPr>
          <p:cNvGrpSpPr/>
          <p:nvPr/>
        </p:nvGrpSpPr>
        <p:grpSpPr>
          <a:xfrm>
            <a:off x="1000226" y="6954138"/>
            <a:ext cx="22383545" cy="1152000"/>
            <a:chOff x="819299" y="3255268"/>
            <a:chExt cx="22383545" cy="1152000"/>
          </a:xfrm>
        </p:grpSpPr>
        <p:sp>
          <p:nvSpPr>
            <p:cNvPr id="38" name="Rettangolo 37">
              <a:extLst>
                <a:ext uri="{FF2B5EF4-FFF2-40B4-BE49-F238E27FC236}">
                  <a16:creationId xmlns:a16="http://schemas.microsoft.com/office/drawing/2014/main" id="{D9E4CC5D-D159-4620-93C7-15F15C23DD90}"/>
                </a:ext>
              </a:extLst>
            </p:cNvPr>
            <p:cNvSpPr/>
            <p:nvPr/>
          </p:nvSpPr>
          <p:spPr>
            <a:xfrm>
              <a:off x="1215300" y="3255268"/>
              <a:ext cx="21987544" cy="1152000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  <p:sp>
          <p:nvSpPr>
            <p:cNvPr id="39" name="Ovale 38">
              <a:extLst>
                <a:ext uri="{FF2B5EF4-FFF2-40B4-BE49-F238E27FC236}">
                  <a16:creationId xmlns:a16="http://schemas.microsoft.com/office/drawing/2014/main" id="{10E69AAB-9C0F-427C-9ACE-FB171E10BBE3}"/>
                </a:ext>
              </a:extLst>
            </p:cNvPr>
            <p:cNvSpPr/>
            <p:nvPr/>
          </p:nvSpPr>
          <p:spPr>
            <a:xfrm>
              <a:off x="819299" y="3435268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</p:grp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5C83BE83-3E91-4C54-B3D8-8EA3AAEEFE00}"/>
              </a:ext>
            </a:extLst>
          </p:cNvPr>
          <p:cNvSpPr txBox="1"/>
          <p:nvPr/>
        </p:nvSpPr>
        <p:spPr>
          <a:xfrm>
            <a:off x="1913364" y="6976212"/>
            <a:ext cx="6410976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32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DIGITALIZZAZIONE DEI PROCESSI E INTEGRAZIONE CON STAKEHOLDER</a:t>
            </a:r>
            <a:endParaRPr kumimoji="0" lang="it-IT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41" name="Freccia a destra 40">
            <a:extLst>
              <a:ext uri="{FF2B5EF4-FFF2-40B4-BE49-F238E27FC236}">
                <a16:creationId xmlns:a16="http://schemas.microsoft.com/office/drawing/2014/main" id="{FCF08ED1-EF4E-4721-A18A-FD715772D048}"/>
              </a:ext>
            </a:extLst>
          </p:cNvPr>
          <p:cNvSpPr/>
          <p:nvPr/>
        </p:nvSpPr>
        <p:spPr>
          <a:xfrm>
            <a:off x="8017966" y="7331096"/>
            <a:ext cx="720000" cy="367451"/>
          </a:xfrm>
          <a:prstGeom prst="rightArrow">
            <a:avLst/>
          </a:prstGeom>
          <a:solidFill>
            <a:srgbClr val="FAA938"/>
          </a:solidFill>
          <a:ln w="12700" cap="flat">
            <a:solidFill>
              <a:srgbClr val="FAA938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B4DB556B-46FD-42B1-8DF7-5234E470887E}"/>
              </a:ext>
            </a:extLst>
          </p:cNvPr>
          <p:cNvSpPr txBox="1"/>
          <p:nvPr/>
        </p:nvSpPr>
        <p:spPr>
          <a:xfrm>
            <a:off x="8787765" y="7266843"/>
            <a:ext cx="12933342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dirty="0">
                <a:solidFill>
                  <a:srgbClr val="FAA9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PROCESSI PAPERLESS, INTEGRAZIONE CON TRASPORTATORI</a:t>
            </a:r>
            <a:endParaRPr kumimoji="0" lang="it-IT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44" name="Un’identità visiva aziendale è costituita da un nome, un simbolo e/o logo, una tipografia, un colore, uno slogan e, molto spesso, elementi grafici aggiuntivi. Il logo o il simbolo aziendale hanno il potenziale per esprimere le caratteristiche organizzati">
            <a:extLst>
              <a:ext uri="{FF2B5EF4-FFF2-40B4-BE49-F238E27FC236}">
                <a16:creationId xmlns:a16="http://schemas.microsoft.com/office/drawing/2014/main" id="{F098BBCE-E64B-499B-AA68-2F3F2AE6D2F7}"/>
              </a:ext>
            </a:extLst>
          </p:cNvPr>
          <p:cNvSpPr txBox="1">
            <a:spLocks/>
          </p:cNvSpPr>
          <p:nvPr/>
        </p:nvSpPr>
        <p:spPr>
          <a:xfrm>
            <a:off x="1894824" y="8354041"/>
            <a:ext cx="9355609" cy="867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>
            <a:noAutofit/>
          </a:bodyPr>
          <a:lstStyle>
            <a:lvl1pPr marL="0" marR="0" indent="0" algn="just" defTabSz="64293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33" baseline="0">
                <a:solidFill>
                  <a:srgbClr val="5E5E5E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914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95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676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057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2438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2819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3200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3581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algn="just" defTabSz="6429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0" cap="none" spc="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PARTNERSHIP CON LE ISTITUZIONI E LE PARTI SOCIALI</a:t>
            </a:r>
          </a:p>
        </p:txBody>
      </p:sp>
      <p:grpSp>
        <p:nvGrpSpPr>
          <p:cNvPr id="45" name="Gruppo 44">
            <a:extLst>
              <a:ext uri="{FF2B5EF4-FFF2-40B4-BE49-F238E27FC236}">
                <a16:creationId xmlns:a16="http://schemas.microsoft.com/office/drawing/2014/main" id="{4A9379BC-4D47-4379-AAF4-1B2BEA5A7AD5}"/>
              </a:ext>
            </a:extLst>
          </p:cNvPr>
          <p:cNvGrpSpPr/>
          <p:nvPr/>
        </p:nvGrpSpPr>
        <p:grpSpPr>
          <a:xfrm>
            <a:off x="1000226" y="8459223"/>
            <a:ext cx="22383545" cy="1152000"/>
            <a:chOff x="819299" y="3255268"/>
            <a:chExt cx="22383545" cy="1152000"/>
          </a:xfrm>
        </p:grpSpPr>
        <p:sp>
          <p:nvSpPr>
            <p:cNvPr id="46" name="Rettangolo 45">
              <a:extLst>
                <a:ext uri="{FF2B5EF4-FFF2-40B4-BE49-F238E27FC236}">
                  <a16:creationId xmlns:a16="http://schemas.microsoft.com/office/drawing/2014/main" id="{9649DEB5-5AA5-4866-B596-4830C2A098EE}"/>
                </a:ext>
              </a:extLst>
            </p:cNvPr>
            <p:cNvSpPr/>
            <p:nvPr/>
          </p:nvSpPr>
          <p:spPr>
            <a:xfrm>
              <a:off x="1215300" y="3255268"/>
              <a:ext cx="21987544" cy="1152000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  <p:sp>
          <p:nvSpPr>
            <p:cNvPr id="47" name="Ovale 46">
              <a:extLst>
                <a:ext uri="{FF2B5EF4-FFF2-40B4-BE49-F238E27FC236}">
                  <a16:creationId xmlns:a16="http://schemas.microsoft.com/office/drawing/2014/main" id="{175F617B-30DE-4F5B-90AF-4D669A3CF6E5}"/>
                </a:ext>
              </a:extLst>
            </p:cNvPr>
            <p:cNvSpPr/>
            <p:nvPr/>
          </p:nvSpPr>
          <p:spPr>
            <a:xfrm>
              <a:off x="819299" y="3435268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</p:grpSp>
      <p:sp>
        <p:nvSpPr>
          <p:cNvPr id="52" name="Un’identità visiva aziendale è costituita da un nome, un simbolo e/o logo, una tipografia, un colore, uno slogan e, molto spesso, elementi grafici aggiuntivi. Il logo o il simbolo aziendale hanno il potenziale per esprimere le caratteristiche organizzati">
            <a:extLst>
              <a:ext uri="{FF2B5EF4-FFF2-40B4-BE49-F238E27FC236}">
                <a16:creationId xmlns:a16="http://schemas.microsoft.com/office/drawing/2014/main" id="{A6BBEE0D-2BF5-496C-805B-342C0A83E144}"/>
              </a:ext>
            </a:extLst>
          </p:cNvPr>
          <p:cNvSpPr txBox="1">
            <a:spLocks/>
          </p:cNvSpPr>
          <p:nvPr/>
        </p:nvSpPr>
        <p:spPr>
          <a:xfrm>
            <a:off x="1894825" y="9841300"/>
            <a:ext cx="9355609" cy="867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>
            <a:noAutofit/>
          </a:bodyPr>
          <a:lstStyle>
            <a:lvl1pPr marL="0" marR="0" indent="0" algn="just" defTabSz="64293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33" baseline="0">
                <a:solidFill>
                  <a:srgbClr val="5E5E5E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914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95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676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057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2438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2819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3200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3581400" marR="0" indent="-533400" algn="l" defTabSz="2438339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algn="just" defTabSz="6429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0" cap="none" spc="3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PARTNERSHIP CON LE ISTITUZIONI E LE PARTI SOCIALI</a:t>
            </a:r>
          </a:p>
        </p:txBody>
      </p:sp>
      <p:grpSp>
        <p:nvGrpSpPr>
          <p:cNvPr id="53" name="Gruppo 52">
            <a:extLst>
              <a:ext uri="{FF2B5EF4-FFF2-40B4-BE49-F238E27FC236}">
                <a16:creationId xmlns:a16="http://schemas.microsoft.com/office/drawing/2014/main" id="{191E4C7D-5629-4077-AB9F-7F6FEE32BEEA}"/>
              </a:ext>
            </a:extLst>
          </p:cNvPr>
          <p:cNvGrpSpPr/>
          <p:nvPr/>
        </p:nvGrpSpPr>
        <p:grpSpPr>
          <a:xfrm>
            <a:off x="1000227" y="9946482"/>
            <a:ext cx="22383545" cy="1152000"/>
            <a:chOff x="819299" y="3255268"/>
            <a:chExt cx="22383545" cy="1152000"/>
          </a:xfrm>
        </p:grpSpPr>
        <p:sp>
          <p:nvSpPr>
            <p:cNvPr id="55" name="Rettangolo 54">
              <a:extLst>
                <a:ext uri="{FF2B5EF4-FFF2-40B4-BE49-F238E27FC236}">
                  <a16:creationId xmlns:a16="http://schemas.microsoft.com/office/drawing/2014/main" id="{792DA531-B274-4202-A73C-D13095225DB3}"/>
                </a:ext>
              </a:extLst>
            </p:cNvPr>
            <p:cNvSpPr/>
            <p:nvPr/>
          </p:nvSpPr>
          <p:spPr>
            <a:xfrm>
              <a:off x="1215300" y="3255268"/>
              <a:ext cx="21987544" cy="1152000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  <p:sp>
          <p:nvSpPr>
            <p:cNvPr id="58" name="Ovale 57">
              <a:extLst>
                <a:ext uri="{FF2B5EF4-FFF2-40B4-BE49-F238E27FC236}">
                  <a16:creationId xmlns:a16="http://schemas.microsoft.com/office/drawing/2014/main" id="{DB316322-AE88-46FD-940C-8F236C3A95E1}"/>
                </a:ext>
              </a:extLst>
            </p:cNvPr>
            <p:cNvSpPr/>
            <p:nvPr/>
          </p:nvSpPr>
          <p:spPr>
            <a:xfrm>
              <a:off x="819299" y="3435268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43833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"/>
                <a:sym typeface="Helvetica Neue"/>
              </a:endParaRPr>
            </a:p>
          </p:txBody>
        </p:sp>
      </p:grp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8E9335DA-A330-43CB-889D-A437E8C62A40}"/>
              </a:ext>
            </a:extLst>
          </p:cNvPr>
          <p:cNvSpPr txBox="1"/>
          <p:nvPr/>
        </p:nvSpPr>
        <p:spPr>
          <a:xfrm>
            <a:off x="1913364" y="8765627"/>
            <a:ext cx="12052017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INTEGRAZIONE POLICY ESG NEI PROCESSI AZIENDALI</a:t>
            </a: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3E6EE7EF-E46D-4AB3-A49C-E7AEAA7E9460}"/>
              </a:ext>
            </a:extLst>
          </p:cNvPr>
          <p:cNvSpPr txBox="1"/>
          <p:nvPr/>
        </p:nvSpPr>
        <p:spPr>
          <a:xfrm>
            <a:off x="1894824" y="10208646"/>
            <a:ext cx="12564636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24383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QUALITA’ DEI SERVIZI/MANUTENZIONE PREDITIVA</a:t>
            </a:r>
          </a:p>
        </p:txBody>
      </p:sp>
    </p:spTree>
    <p:extLst>
      <p:ext uri="{BB962C8B-B14F-4D97-AF65-F5344CB8AC3E}">
        <p14:creationId xmlns:p14="http://schemas.microsoft.com/office/powerpoint/2010/main" val="150259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E471F0B3-5F51-494B-B921-E5BCCFCC2815}"/>
              </a:ext>
            </a:extLst>
          </p:cNvPr>
          <p:cNvSpPr/>
          <p:nvPr/>
        </p:nvSpPr>
        <p:spPr>
          <a:xfrm>
            <a:off x="2" y="700074"/>
            <a:ext cx="12191998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3" name="Titolo della diapositiva">
            <a:extLst>
              <a:ext uri="{FF2B5EF4-FFF2-40B4-BE49-F238E27FC236}">
                <a16:creationId xmlns:a16="http://schemas.microsoft.com/office/drawing/2014/main" id="{2294CB10-A8CA-45A5-A4D2-96E1326E30B3}"/>
              </a:ext>
            </a:extLst>
          </p:cNvPr>
          <p:cNvSpPr txBox="1"/>
          <p:nvPr/>
        </p:nvSpPr>
        <p:spPr>
          <a:xfrm>
            <a:off x="615775" y="865276"/>
            <a:ext cx="5063052" cy="1052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l">
              <a:lnSpc>
                <a:spcPct val="80000"/>
              </a:lnSpc>
              <a:defRPr sz="8000" b="1" spc="-159">
                <a:solidFill>
                  <a:srgbClr val="102C70"/>
                </a:solidFill>
              </a:defRPr>
            </a:lvl1pPr>
          </a:lstStyle>
          <a:p>
            <a:pPr marL="0" marR="0" lvl="0" indent="0" algn="l" defTabSz="2438339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7200" b="1" i="0" u="none" strike="noStrike" kern="0" cap="none" spc="-159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I nostri clienti</a:t>
            </a:r>
            <a:endParaRPr kumimoji="0" sz="7200" b="1" i="0" u="none" strike="noStrike" kern="0" cap="none" spc="-159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5" name="Rettangolo">
            <a:extLst>
              <a:ext uri="{FF2B5EF4-FFF2-40B4-BE49-F238E27FC236}">
                <a16:creationId xmlns:a16="http://schemas.microsoft.com/office/drawing/2014/main" id="{CA42C7D9-142A-4646-8B70-2D1E9E396E24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6" name="Rettangolo">
            <a:extLst>
              <a:ext uri="{FF2B5EF4-FFF2-40B4-BE49-F238E27FC236}">
                <a16:creationId xmlns:a16="http://schemas.microsoft.com/office/drawing/2014/main" id="{AF1BC55B-C08E-4ECF-BC37-FC9A78485EBB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7" name="Immagine" descr="Immagine">
            <a:extLst>
              <a:ext uri="{FF2B5EF4-FFF2-40B4-BE49-F238E27FC236}">
                <a16:creationId xmlns:a16="http://schemas.microsoft.com/office/drawing/2014/main" id="{6CCC0048-449E-4FFD-BA8A-50859CECE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CARRARA • CHIOGGIA • LIVORNO • MONFALCONE • VENEZIA">
            <a:extLst>
              <a:ext uri="{FF2B5EF4-FFF2-40B4-BE49-F238E27FC236}">
                <a16:creationId xmlns:a16="http://schemas.microsoft.com/office/drawing/2014/main" id="{F7F17A94-D8A3-49F8-88DF-DAB23235906D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743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CARRARA • LIVORNO • MONFALCONE • VENEZIA</a:t>
            </a:r>
          </a:p>
        </p:txBody>
      </p:sp>
      <p:sp>
        <p:nvSpPr>
          <p:cNvPr id="9" name="Numero diapositiva">
            <a:extLst>
              <a:ext uri="{FF2B5EF4-FFF2-40B4-BE49-F238E27FC236}">
                <a16:creationId xmlns:a16="http://schemas.microsoft.com/office/drawing/2014/main" id="{4E03AFDC-563C-4126-91D4-2EF162B3591F}"/>
              </a:ext>
            </a:extLst>
          </p:cNvPr>
          <p:cNvSpPr txBox="1">
            <a:spLocks/>
          </p:cNvSpPr>
          <p:nvPr/>
        </p:nvSpPr>
        <p:spPr>
          <a:xfrm>
            <a:off x="21378606" y="13255322"/>
            <a:ext cx="232818" cy="320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0BB4F2C5-6B65-4D6A-B2CA-E59EAD537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138" y="7971562"/>
            <a:ext cx="3133558" cy="987068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8B749F1E-2458-4CDE-BC4B-D621913C7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3607" y="10337081"/>
            <a:ext cx="2136872" cy="1579423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DA782883-62CB-4A54-8B3A-AEBBBEDAED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706" y="5694948"/>
            <a:ext cx="3493427" cy="856005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607377FE-7131-43D9-9C6A-6C10347EB6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49" y="7910541"/>
            <a:ext cx="1864785" cy="1034619"/>
          </a:xfrm>
          <a:prstGeom prst="rect">
            <a:avLst/>
          </a:prstGeom>
        </p:spPr>
      </p:pic>
      <p:pic>
        <p:nvPicPr>
          <p:cNvPr id="19" name="Immagine 18" descr="Immagine che contiene testo, lavagnabianca&#10;&#10;Descrizione generata automaticamente">
            <a:extLst>
              <a:ext uri="{FF2B5EF4-FFF2-40B4-BE49-F238E27FC236}">
                <a16:creationId xmlns:a16="http://schemas.microsoft.com/office/drawing/2014/main" id="{E9183042-7ADF-435A-8429-1455110E4E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528" y="5656445"/>
            <a:ext cx="2475831" cy="742749"/>
          </a:xfrm>
          <a:prstGeom prst="rect">
            <a:avLst/>
          </a:prstGeom>
        </p:spPr>
      </p:pic>
      <p:pic>
        <p:nvPicPr>
          <p:cNvPr id="21" name="Immagine 20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67D41E1C-8E36-4167-A025-1D5DBA6611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5562" y="5526773"/>
            <a:ext cx="3290589" cy="1068248"/>
          </a:xfrm>
          <a:prstGeom prst="rect">
            <a:avLst/>
          </a:prstGeom>
        </p:spPr>
      </p:pic>
      <p:pic>
        <p:nvPicPr>
          <p:cNvPr id="23" name="Immagine 22" descr="Immagine che contiene testo&#10;&#10;Descrizione generata automaticamente">
            <a:extLst>
              <a:ext uri="{FF2B5EF4-FFF2-40B4-BE49-F238E27FC236}">
                <a16:creationId xmlns:a16="http://schemas.microsoft.com/office/drawing/2014/main" id="{F024BCE0-E996-4C26-BDE5-45374E3522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4344" y="5110634"/>
            <a:ext cx="1900525" cy="1900525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5B347170-AEA8-45CE-8D5C-A8D3C05063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84" y="10695077"/>
            <a:ext cx="6885321" cy="863432"/>
          </a:xfrm>
          <a:prstGeom prst="rect">
            <a:avLst/>
          </a:prstGeom>
        </p:spPr>
      </p:pic>
      <p:pic>
        <p:nvPicPr>
          <p:cNvPr id="27" name="Immagine 26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E88CA1A9-5DB9-4C3D-8233-A95B00BA0A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985" y="7724847"/>
            <a:ext cx="1667096" cy="1667096"/>
          </a:xfrm>
          <a:prstGeom prst="rect">
            <a:avLst/>
          </a:prstGeom>
        </p:spPr>
      </p:pic>
      <p:pic>
        <p:nvPicPr>
          <p:cNvPr id="29" name="Immagine 28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E9717461-A384-46B0-A59E-2740ABB65A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30" y="8194497"/>
            <a:ext cx="1736643" cy="1045593"/>
          </a:xfrm>
          <a:prstGeom prst="rect">
            <a:avLst/>
          </a:prstGeom>
        </p:spPr>
      </p:pic>
      <p:pic>
        <p:nvPicPr>
          <p:cNvPr id="31" name="Immagine 30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D4F44AB2-3F2C-450A-A9B3-94E14964D05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6182" y="5675101"/>
            <a:ext cx="2003253" cy="919920"/>
          </a:xfrm>
          <a:prstGeom prst="rect">
            <a:avLst/>
          </a:prstGeom>
        </p:spPr>
      </p:pic>
      <p:pic>
        <p:nvPicPr>
          <p:cNvPr id="33" name="Immagine 32" descr="Immagine che contiene testo&#10;&#10;Descrizione generata automaticamente">
            <a:extLst>
              <a:ext uri="{FF2B5EF4-FFF2-40B4-BE49-F238E27FC236}">
                <a16:creationId xmlns:a16="http://schemas.microsoft.com/office/drawing/2014/main" id="{33230CAF-7C68-4827-A5EA-016550ED1B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03" y="10384300"/>
            <a:ext cx="3809556" cy="816893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36191448-3570-4BA3-B262-619315BE8FA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22" y="9858110"/>
            <a:ext cx="1795898" cy="1795898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EB269C41-79FF-45EE-8DD3-2F1442B6E7A8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8" r="22750"/>
          <a:stretch/>
        </p:blipFill>
        <p:spPr>
          <a:xfrm>
            <a:off x="19152629" y="10302240"/>
            <a:ext cx="4136573" cy="1420044"/>
          </a:xfrm>
          <a:prstGeom prst="rect">
            <a:avLst/>
          </a:prstGeom>
        </p:spPr>
      </p:pic>
      <p:pic>
        <p:nvPicPr>
          <p:cNvPr id="39" name="Immagine 38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DF2148C4-119C-4BDF-93E9-E61A333C315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3318" y="8181827"/>
            <a:ext cx="2302867" cy="1070935"/>
          </a:xfrm>
          <a:prstGeom prst="rect">
            <a:avLst/>
          </a:prstGeom>
        </p:spPr>
      </p:pic>
      <p:pic>
        <p:nvPicPr>
          <p:cNvPr id="41" name="Immagine 40" descr="Immagine che contiene testo&#10;&#10;Descrizione generata automaticamente">
            <a:extLst>
              <a:ext uri="{FF2B5EF4-FFF2-40B4-BE49-F238E27FC236}">
                <a16:creationId xmlns:a16="http://schemas.microsoft.com/office/drawing/2014/main" id="{7DCFAC96-2CA4-4255-8079-5DBFDBF3E48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096" y="8347717"/>
            <a:ext cx="3359105" cy="83977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07765E5-7B1D-4F16-AFAB-1F06C4A9AF4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29609" y="5562143"/>
            <a:ext cx="3671929" cy="85283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CD6CC89A-3A26-4476-ABE6-39C1CCE6016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8286" y="2990934"/>
            <a:ext cx="3676973" cy="172203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BA2A30D3-CCE8-4ABE-8485-296A089BB8E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356485" y="3493656"/>
            <a:ext cx="3083128" cy="522564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30DF52F4-D009-407B-8016-A659BC31B19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069888" y="2616054"/>
            <a:ext cx="1905000" cy="1905000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794A1DCD-9F68-449F-8BD5-0A8448424A7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526481" y="3177639"/>
            <a:ext cx="2933329" cy="1299046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5D9B7B0C-20EB-4033-995F-E7C4947467D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4331747" y="2825604"/>
            <a:ext cx="1266825" cy="1485900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2A1AEE42-E56A-4E69-AB72-E6B697CF619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6470509" y="2693556"/>
            <a:ext cx="2857500" cy="1600200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F3AA461A-512A-4D7E-98AB-3515477F14BB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9733837" y="3048090"/>
            <a:ext cx="3257550" cy="1200150"/>
          </a:xfrm>
          <a:prstGeom prst="rect">
            <a:avLst/>
          </a:prstGeom>
        </p:spPr>
      </p:pic>
      <p:pic>
        <p:nvPicPr>
          <p:cNvPr id="1026" name="Picture 2" descr="Nuovo pignone international s.r.l. gruppo baker hughes co.">
            <a:extLst>
              <a:ext uri="{FF2B5EF4-FFF2-40B4-BE49-F238E27FC236}">
                <a16:creationId xmlns:a16="http://schemas.microsoft.com/office/drawing/2014/main" id="{7EAC3E01-3E4E-4CC7-BF30-2763CEAD7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704" y="7494381"/>
            <a:ext cx="3106807" cy="207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70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E471F0B3-5F51-494B-B921-E5BCCFCC2815}"/>
              </a:ext>
            </a:extLst>
          </p:cNvPr>
          <p:cNvSpPr/>
          <p:nvPr/>
        </p:nvSpPr>
        <p:spPr>
          <a:xfrm>
            <a:off x="2" y="700073"/>
            <a:ext cx="21031198" cy="2047103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Titolo della diapositiva">
            <a:extLst>
              <a:ext uri="{FF2B5EF4-FFF2-40B4-BE49-F238E27FC236}">
                <a16:creationId xmlns:a16="http://schemas.microsoft.com/office/drawing/2014/main" id="{2294CB10-A8CA-45A5-A4D2-96E1326E30B3}"/>
              </a:ext>
            </a:extLst>
          </p:cNvPr>
          <p:cNvSpPr txBox="1"/>
          <p:nvPr/>
        </p:nvSpPr>
        <p:spPr>
          <a:xfrm>
            <a:off x="597114" y="767293"/>
            <a:ext cx="20300413" cy="1939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algn="l">
              <a:lnSpc>
                <a:spcPct val="80000"/>
              </a:lnSpc>
              <a:defRPr sz="8000" b="1" spc="-159">
                <a:solidFill>
                  <a:srgbClr val="102C70"/>
                </a:solidFill>
              </a:defRPr>
            </a:lvl1pPr>
          </a:lstStyle>
          <a:p>
            <a:r>
              <a:rPr lang="it-IT" sz="7200" dirty="0">
                <a:latin typeface="Calibri" panose="020F0502020204030204" pitchFamily="34" charset="0"/>
                <a:cs typeface="Calibri" panose="020F0502020204030204" pitchFamily="34" charset="0"/>
              </a:rPr>
              <a:t>Un network italiano al servizio della competitività dell’industria nazionale</a:t>
            </a:r>
          </a:p>
        </p:txBody>
      </p:sp>
      <p:sp>
        <p:nvSpPr>
          <p:cNvPr id="5" name="Rettangolo">
            <a:extLst>
              <a:ext uri="{FF2B5EF4-FFF2-40B4-BE49-F238E27FC236}">
                <a16:creationId xmlns:a16="http://schemas.microsoft.com/office/drawing/2014/main" id="{CA42C7D9-142A-4646-8B70-2D1E9E396E24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" name="Rettangolo">
            <a:extLst>
              <a:ext uri="{FF2B5EF4-FFF2-40B4-BE49-F238E27FC236}">
                <a16:creationId xmlns:a16="http://schemas.microsoft.com/office/drawing/2014/main" id="{AF1BC55B-C08E-4ECF-BC37-FC9A78485EBB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7" name="Immagine" descr="Immagine">
            <a:extLst>
              <a:ext uri="{FF2B5EF4-FFF2-40B4-BE49-F238E27FC236}">
                <a16:creationId xmlns:a16="http://schemas.microsoft.com/office/drawing/2014/main" id="{6CCC0048-449E-4FFD-BA8A-50859CECE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CARRARA • CHIOGGIA • LIVORNO • MONFALCONE • VENEZIA">
            <a:extLst>
              <a:ext uri="{FF2B5EF4-FFF2-40B4-BE49-F238E27FC236}">
                <a16:creationId xmlns:a16="http://schemas.microsoft.com/office/drawing/2014/main" id="{F7F17A94-D8A3-49F8-88DF-DAB23235906D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dirty="0"/>
              <a:t>CARRARA • LIVORNO • MONFALCONE • VENEZIA</a:t>
            </a:r>
          </a:p>
        </p:txBody>
      </p:sp>
      <p:sp>
        <p:nvSpPr>
          <p:cNvPr id="9" name="Numero diapositiva">
            <a:extLst>
              <a:ext uri="{FF2B5EF4-FFF2-40B4-BE49-F238E27FC236}">
                <a16:creationId xmlns:a16="http://schemas.microsoft.com/office/drawing/2014/main" id="{4E03AFDC-563C-4126-91D4-2EF162B3591F}"/>
              </a:ext>
            </a:extLst>
          </p:cNvPr>
          <p:cNvSpPr txBox="1">
            <a:spLocks/>
          </p:cNvSpPr>
          <p:nvPr/>
        </p:nvSpPr>
        <p:spPr>
          <a:xfrm>
            <a:off x="21378606" y="13255322"/>
            <a:ext cx="232818" cy="320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fld id="{86CB4B4D-7CA3-9044-876B-883B54F8677D}" type="slidenum">
              <a:rPr lang="it-IT" smtClean="0"/>
              <a:pPr/>
              <a:t>19</a:t>
            </a:fld>
            <a:endParaRPr lang="it-IT"/>
          </a:p>
        </p:txBody>
      </p:sp>
      <p:grpSp>
        <p:nvGrpSpPr>
          <p:cNvPr id="87" name="Gruppo 86">
            <a:extLst>
              <a:ext uri="{FF2B5EF4-FFF2-40B4-BE49-F238E27FC236}">
                <a16:creationId xmlns:a16="http://schemas.microsoft.com/office/drawing/2014/main" id="{BFCF6AAB-8CA8-4F47-80FF-B2A85524C849}"/>
              </a:ext>
            </a:extLst>
          </p:cNvPr>
          <p:cNvGrpSpPr/>
          <p:nvPr/>
        </p:nvGrpSpPr>
        <p:grpSpPr>
          <a:xfrm>
            <a:off x="6592920" y="10322530"/>
            <a:ext cx="10242729" cy="792000"/>
            <a:chOff x="819300" y="3203636"/>
            <a:chExt cx="10242729" cy="792000"/>
          </a:xfrm>
        </p:grpSpPr>
        <p:sp>
          <p:nvSpPr>
            <p:cNvPr id="89" name="Rettangolo 88">
              <a:extLst>
                <a:ext uri="{FF2B5EF4-FFF2-40B4-BE49-F238E27FC236}">
                  <a16:creationId xmlns:a16="http://schemas.microsoft.com/office/drawing/2014/main" id="{2D57428F-5511-436D-B635-1162B675787A}"/>
                </a:ext>
              </a:extLst>
            </p:cNvPr>
            <p:cNvSpPr/>
            <p:nvPr/>
          </p:nvSpPr>
          <p:spPr>
            <a:xfrm>
              <a:off x="1215300" y="3255269"/>
              <a:ext cx="984672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90" name="Ovale 89">
              <a:extLst>
                <a:ext uri="{FF2B5EF4-FFF2-40B4-BE49-F238E27FC236}">
                  <a16:creationId xmlns:a16="http://schemas.microsoft.com/office/drawing/2014/main" id="{DEF6647F-AF74-41F5-B45C-7E91B4D14698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5F58BF2C-7270-428C-80FE-C80F6D54C528}"/>
              </a:ext>
            </a:extLst>
          </p:cNvPr>
          <p:cNvSpPr txBox="1"/>
          <p:nvPr/>
        </p:nvSpPr>
        <p:spPr>
          <a:xfrm>
            <a:off x="7506056" y="10451958"/>
            <a:ext cx="9100280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 hangingPunct="1"/>
            <a:r>
              <a:rPr lang="it-IT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TECNOLOGIE ALL’AVANGUARDIA</a:t>
            </a:r>
          </a:p>
        </p:txBody>
      </p:sp>
      <p:grpSp>
        <p:nvGrpSpPr>
          <p:cNvPr id="92" name="Gruppo 91">
            <a:extLst>
              <a:ext uri="{FF2B5EF4-FFF2-40B4-BE49-F238E27FC236}">
                <a16:creationId xmlns:a16="http://schemas.microsoft.com/office/drawing/2014/main" id="{AF17B4C6-78EA-4143-865C-87FBE912E4EE}"/>
              </a:ext>
            </a:extLst>
          </p:cNvPr>
          <p:cNvGrpSpPr/>
          <p:nvPr/>
        </p:nvGrpSpPr>
        <p:grpSpPr>
          <a:xfrm>
            <a:off x="6592920" y="8711385"/>
            <a:ext cx="10242729" cy="792000"/>
            <a:chOff x="819300" y="3203636"/>
            <a:chExt cx="10242729" cy="792000"/>
          </a:xfrm>
        </p:grpSpPr>
        <p:sp>
          <p:nvSpPr>
            <p:cNvPr id="93" name="Rettangolo 92">
              <a:extLst>
                <a:ext uri="{FF2B5EF4-FFF2-40B4-BE49-F238E27FC236}">
                  <a16:creationId xmlns:a16="http://schemas.microsoft.com/office/drawing/2014/main" id="{EF7DE1D1-8BDA-4AD6-8A0B-7EFF860C7CB8}"/>
                </a:ext>
              </a:extLst>
            </p:cNvPr>
            <p:cNvSpPr/>
            <p:nvPr/>
          </p:nvSpPr>
          <p:spPr>
            <a:xfrm>
              <a:off x="1215300" y="3255269"/>
              <a:ext cx="984672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4" name="Ovale 93">
              <a:extLst>
                <a:ext uri="{FF2B5EF4-FFF2-40B4-BE49-F238E27FC236}">
                  <a16:creationId xmlns:a16="http://schemas.microsoft.com/office/drawing/2014/main" id="{62CC66DC-3698-4675-B200-8068AAF7C749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95" name="Gruppo 94">
            <a:extLst>
              <a:ext uri="{FF2B5EF4-FFF2-40B4-BE49-F238E27FC236}">
                <a16:creationId xmlns:a16="http://schemas.microsoft.com/office/drawing/2014/main" id="{2C54B011-90A2-46DF-BD5E-733A0F890221}"/>
              </a:ext>
            </a:extLst>
          </p:cNvPr>
          <p:cNvGrpSpPr/>
          <p:nvPr/>
        </p:nvGrpSpPr>
        <p:grpSpPr>
          <a:xfrm>
            <a:off x="6592920" y="7060371"/>
            <a:ext cx="10242729" cy="792000"/>
            <a:chOff x="819300" y="3203636"/>
            <a:chExt cx="10242729" cy="792000"/>
          </a:xfrm>
        </p:grpSpPr>
        <p:sp>
          <p:nvSpPr>
            <p:cNvPr id="96" name="Rettangolo 95">
              <a:extLst>
                <a:ext uri="{FF2B5EF4-FFF2-40B4-BE49-F238E27FC236}">
                  <a16:creationId xmlns:a16="http://schemas.microsoft.com/office/drawing/2014/main" id="{062FDA1C-AEC1-4B7E-B1FA-085DA8A5392E}"/>
                </a:ext>
              </a:extLst>
            </p:cNvPr>
            <p:cNvSpPr/>
            <p:nvPr/>
          </p:nvSpPr>
          <p:spPr>
            <a:xfrm>
              <a:off x="1215300" y="3255269"/>
              <a:ext cx="984672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7" name="Ovale 96">
              <a:extLst>
                <a:ext uri="{FF2B5EF4-FFF2-40B4-BE49-F238E27FC236}">
                  <a16:creationId xmlns:a16="http://schemas.microsoft.com/office/drawing/2014/main" id="{21EC24AF-9583-46E6-B6AE-9C12262A74B4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EB899BFA-F96E-49AD-ADB4-849434D0322A}"/>
              </a:ext>
            </a:extLst>
          </p:cNvPr>
          <p:cNvSpPr txBox="1"/>
          <p:nvPr/>
        </p:nvSpPr>
        <p:spPr>
          <a:xfrm>
            <a:off x="7487517" y="8842717"/>
            <a:ext cx="9111342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 hangingPunct="1"/>
            <a:r>
              <a:rPr lang="it-IT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DISPONIBILITA’ AD INVESTIRE E INNOVARE</a:t>
            </a:r>
          </a:p>
        </p:txBody>
      </p:sp>
      <p:sp>
        <p:nvSpPr>
          <p:cNvPr id="99" name="CasellaDiTesto 98">
            <a:extLst>
              <a:ext uri="{FF2B5EF4-FFF2-40B4-BE49-F238E27FC236}">
                <a16:creationId xmlns:a16="http://schemas.microsoft.com/office/drawing/2014/main" id="{FF42AFF2-6626-4E96-A819-08C7B2835D91}"/>
              </a:ext>
            </a:extLst>
          </p:cNvPr>
          <p:cNvSpPr txBox="1"/>
          <p:nvPr/>
        </p:nvSpPr>
        <p:spPr>
          <a:xfrm>
            <a:off x="7520573" y="7168281"/>
            <a:ext cx="8783421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 hangingPunct="1"/>
            <a:r>
              <a:rPr lang="it-IT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FACILITATORE ATTIVO CON  LE ISTITUZIONI</a:t>
            </a:r>
          </a:p>
        </p:txBody>
      </p:sp>
      <p:grpSp>
        <p:nvGrpSpPr>
          <p:cNvPr id="100" name="Gruppo 99">
            <a:extLst>
              <a:ext uri="{FF2B5EF4-FFF2-40B4-BE49-F238E27FC236}">
                <a16:creationId xmlns:a16="http://schemas.microsoft.com/office/drawing/2014/main" id="{DF8442F5-FBB2-48B4-8195-B655F08DAF1F}"/>
              </a:ext>
            </a:extLst>
          </p:cNvPr>
          <p:cNvGrpSpPr/>
          <p:nvPr/>
        </p:nvGrpSpPr>
        <p:grpSpPr>
          <a:xfrm>
            <a:off x="6592920" y="3975871"/>
            <a:ext cx="10242729" cy="792000"/>
            <a:chOff x="819300" y="3203636"/>
            <a:chExt cx="10242729" cy="792000"/>
          </a:xfrm>
        </p:grpSpPr>
        <p:sp>
          <p:nvSpPr>
            <p:cNvPr id="101" name="Rettangolo 100">
              <a:extLst>
                <a:ext uri="{FF2B5EF4-FFF2-40B4-BE49-F238E27FC236}">
                  <a16:creationId xmlns:a16="http://schemas.microsoft.com/office/drawing/2014/main" id="{0C28AA54-661A-4316-B3DD-4AD467FEC53B}"/>
                </a:ext>
              </a:extLst>
            </p:cNvPr>
            <p:cNvSpPr/>
            <p:nvPr/>
          </p:nvSpPr>
          <p:spPr>
            <a:xfrm>
              <a:off x="1215300" y="3255269"/>
              <a:ext cx="984672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02" name="Ovale 101">
              <a:extLst>
                <a:ext uri="{FF2B5EF4-FFF2-40B4-BE49-F238E27FC236}">
                  <a16:creationId xmlns:a16="http://schemas.microsoft.com/office/drawing/2014/main" id="{8E0DF3D4-CA1B-4F94-ADE9-3C509EA791EC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03" name="CasellaDiTesto 102">
            <a:extLst>
              <a:ext uri="{FF2B5EF4-FFF2-40B4-BE49-F238E27FC236}">
                <a16:creationId xmlns:a16="http://schemas.microsoft.com/office/drawing/2014/main" id="{9C11D533-9531-4123-BE7A-DF7988F68B8B}"/>
              </a:ext>
            </a:extLst>
          </p:cNvPr>
          <p:cNvSpPr txBox="1"/>
          <p:nvPr/>
        </p:nvSpPr>
        <p:spPr>
          <a:xfrm>
            <a:off x="7506056" y="4105299"/>
            <a:ext cx="9100280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 hangingPunct="1"/>
            <a:r>
              <a:rPr lang="it-IT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ORGANIZZAZIONE EVOLUTA</a:t>
            </a:r>
          </a:p>
        </p:txBody>
      </p:sp>
      <p:grpSp>
        <p:nvGrpSpPr>
          <p:cNvPr id="107" name="Gruppo 106">
            <a:extLst>
              <a:ext uri="{FF2B5EF4-FFF2-40B4-BE49-F238E27FC236}">
                <a16:creationId xmlns:a16="http://schemas.microsoft.com/office/drawing/2014/main" id="{74755B08-014E-4E8A-896F-37E98EB12E85}"/>
              </a:ext>
            </a:extLst>
          </p:cNvPr>
          <p:cNvGrpSpPr/>
          <p:nvPr/>
        </p:nvGrpSpPr>
        <p:grpSpPr>
          <a:xfrm>
            <a:off x="6592920" y="5499172"/>
            <a:ext cx="10242729" cy="792000"/>
            <a:chOff x="819300" y="3203636"/>
            <a:chExt cx="10242729" cy="792000"/>
          </a:xfrm>
        </p:grpSpPr>
        <p:sp>
          <p:nvSpPr>
            <p:cNvPr id="108" name="Rettangolo 107">
              <a:extLst>
                <a:ext uri="{FF2B5EF4-FFF2-40B4-BE49-F238E27FC236}">
                  <a16:creationId xmlns:a16="http://schemas.microsoft.com/office/drawing/2014/main" id="{F5160145-82A5-4A8E-9315-6F7C2833B1B1}"/>
                </a:ext>
              </a:extLst>
            </p:cNvPr>
            <p:cNvSpPr/>
            <p:nvPr/>
          </p:nvSpPr>
          <p:spPr>
            <a:xfrm>
              <a:off x="1215300" y="3255269"/>
              <a:ext cx="984672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9" name="Ovale 108">
              <a:extLst>
                <a:ext uri="{FF2B5EF4-FFF2-40B4-BE49-F238E27FC236}">
                  <a16:creationId xmlns:a16="http://schemas.microsoft.com/office/drawing/2014/main" id="{480D15CA-A21B-43FD-B939-2CB6FED44F55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2F6F48B6-90FD-4CF5-9738-840CA37083C8}"/>
              </a:ext>
            </a:extLst>
          </p:cNvPr>
          <p:cNvSpPr txBox="1"/>
          <p:nvPr/>
        </p:nvSpPr>
        <p:spPr>
          <a:xfrm>
            <a:off x="7527070" y="5625775"/>
            <a:ext cx="8783421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 hangingPunct="1"/>
            <a:r>
              <a:rPr lang="it-IT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SVILUPPO PARTNERSHIP CON I CLIENTI</a:t>
            </a:r>
            <a:endParaRPr lang="it-IT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3420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8" grpId="0"/>
      <p:bldP spid="99" grpId="0"/>
      <p:bldP spid="103" grpId="0"/>
      <p:bldP spid="1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sterni, aeroplano, largo, sedendo&#10;&#10;Descrizione generata automaticamente">
            <a:extLst>
              <a:ext uri="{FF2B5EF4-FFF2-40B4-BE49-F238E27FC236}">
                <a16:creationId xmlns:a16="http://schemas.microsoft.com/office/drawing/2014/main" id="{7B3EBEA0-F16B-4575-98D2-E835C20C0D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5" r="4931"/>
          <a:stretch/>
        </p:blipFill>
        <p:spPr>
          <a:xfrm>
            <a:off x="16778544" y="6848258"/>
            <a:ext cx="5371200" cy="3416880"/>
          </a:xfrm>
          <a:prstGeom prst="rect">
            <a:avLst/>
          </a:prstGeom>
        </p:spPr>
      </p:pic>
      <p:pic>
        <p:nvPicPr>
          <p:cNvPr id="3" name="Picture 5" descr="C:\Users\Giacomo Biondi Morra\Desktop\F2i SCELTE\F2i SCELTE\UMICINI FOTOVOLT SEL\giumi_fotov_r1_05.tif">
            <a:extLst>
              <a:ext uri="{FF2B5EF4-FFF2-40B4-BE49-F238E27FC236}">
                <a16:creationId xmlns:a16="http://schemas.microsoft.com/office/drawing/2014/main" id="{C96AC994-4B35-4404-A2E2-8DFD3DE9F3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" t="3113" r="5389" b="3663"/>
          <a:stretch/>
        </p:blipFill>
        <p:spPr bwMode="auto">
          <a:xfrm>
            <a:off x="16778547" y="10271126"/>
            <a:ext cx="5337306" cy="34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 descr="Immagine che contiene verde, recinto, sedendo, segnale&#10;&#10;Descrizione generata automaticamente">
            <a:extLst>
              <a:ext uri="{FF2B5EF4-FFF2-40B4-BE49-F238E27FC236}">
                <a16:creationId xmlns:a16="http://schemas.microsoft.com/office/drawing/2014/main" id="{88893F4D-2538-4060-A4C4-BB3878A2B4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" t="25153" r="39662" b="2068"/>
          <a:stretch/>
        </p:blipFill>
        <p:spPr>
          <a:xfrm>
            <a:off x="16743032" y="3429574"/>
            <a:ext cx="5371200" cy="3449684"/>
          </a:xfrm>
          <a:prstGeom prst="rect">
            <a:avLst/>
          </a:prstGeom>
        </p:spPr>
      </p:pic>
      <p:pic>
        <p:nvPicPr>
          <p:cNvPr id="5" name="Picture 3" descr="C:\Users\Giacomo Biondi Morra\Desktop\F2i SCELTE\F2i SCELTE\rete gas scelte\01CF017154.jpg">
            <a:extLst>
              <a:ext uri="{FF2B5EF4-FFF2-40B4-BE49-F238E27FC236}">
                <a16:creationId xmlns:a16="http://schemas.microsoft.com/office/drawing/2014/main" id="{61DBB48D-AF0C-42D9-A21A-0A7B05F6AD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0" r="7847"/>
          <a:stretch/>
        </p:blipFill>
        <p:spPr bwMode="auto">
          <a:xfrm>
            <a:off x="16743032" y="0"/>
            <a:ext cx="5370240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 descr="Immagine che contiene notte, edificio, luce, orologio&#10;&#10;Descrizione generata automaticamente">
            <a:extLst>
              <a:ext uri="{FF2B5EF4-FFF2-40B4-BE49-F238E27FC236}">
                <a16:creationId xmlns:a16="http://schemas.microsoft.com/office/drawing/2014/main" id="{D0E073AF-590E-4A52-93D1-38D65C160F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158" b="6073"/>
          <a:stretch/>
        </p:blipFill>
        <p:spPr>
          <a:xfrm>
            <a:off x="11369032" y="0"/>
            <a:ext cx="5413904" cy="34798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7A72A4C-96AA-4E7F-84EB-ECD1A3249F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1" t="13985" r="25792" b="-1"/>
          <a:stretch/>
        </p:blipFill>
        <p:spPr bwMode="auto">
          <a:xfrm>
            <a:off x="11369032" y="10271126"/>
            <a:ext cx="5409428" cy="345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magine 7" descr="Immagine che contiene aeroplano, esterni, aeroporto, camion&#10;&#10;Descrizione generata automaticamente">
            <a:extLst>
              <a:ext uri="{FF2B5EF4-FFF2-40B4-BE49-F238E27FC236}">
                <a16:creationId xmlns:a16="http://schemas.microsoft.com/office/drawing/2014/main" id="{5791A378-49CC-4982-A362-AC964E42DB0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9"/>
          <a:stretch/>
        </p:blipFill>
        <p:spPr>
          <a:xfrm>
            <a:off x="11369032" y="3465093"/>
            <a:ext cx="5414400" cy="3390634"/>
          </a:xfrm>
          <a:prstGeom prst="rect">
            <a:avLst/>
          </a:prstGeom>
        </p:spPr>
      </p:pic>
      <p:pic>
        <p:nvPicPr>
          <p:cNvPr id="9" name="Immagine 8" descr="Immagine che contiene rotaie, treno, esterni, ferrovia&#10;&#10;Descrizione generata automaticamente">
            <a:extLst>
              <a:ext uri="{FF2B5EF4-FFF2-40B4-BE49-F238E27FC236}">
                <a16:creationId xmlns:a16="http://schemas.microsoft.com/office/drawing/2014/main" id="{EA479B64-B275-44DA-9F5F-DBB2D0711AA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8" r="11462" b="7112"/>
          <a:stretch/>
        </p:blipFill>
        <p:spPr>
          <a:xfrm>
            <a:off x="11369030" y="6846024"/>
            <a:ext cx="5414400" cy="3433528"/>
          </a:xfrm>
          <a:prstGeom prst="rect">
            <a:avLst/>
          </a:prstGeom>
        </p:spPr>
      </p:pic>
      <p:sp>
        <p:nvSpPr>
          <p:cNvPr id="10" name="Segnaposto testo 1">
            <a:extLst>
              <a:ext uri="{FF2B5EF4-FFF2-40B4-BE49-F238E27FC236}">
                <a16:creationId xmlns:a16="http://schemas.microsoft.com/office/drawing/2014/main" id="{902A34B7-6F7F-421C-BCD9-991FDE6697D6}"/>
              </a:ext>
            </a:extLst>
          </p:cNvPr>
          <p:cNvSpPr txBox="1">
            <a:spLocks/>
          </p:cNvSpPr>
          <p:nvPr/>
        </p:nvSpPr>
        <p:spPr bwMode="auto">
          <a:xfrm>
            <a:off x="3121089" y="10788144"/>
            <a:ext cx="8265320" cy="1652074"/>
          </a:xfrm>
          <a:prstGeom prst="rect">
            <a:avLst/>
          </a:prstGeom>
          <a:ln>
            <a:miter lim="800000"/>
            <a:headEnd/>
            <a:tailEnd/>
          </a:ln>
          <a:effectLst/>
        </p:spPr>
        <p:txBody>
          <a:bodyPr vert="horz" wrap="square" lIns="0" tIns="91440" rIns="0" bIns="9144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828800">
              <a:buFont typeface="Arial" panose="020B0604020202020204" pitchFamily="34" charset="0"/>
              <a:buNone/>
              <a:defRPr/>
            </a:pPr>
            <a:r>
              <a:rPr lang="it-IT" sz="4500" b="1" dirty="0">
                <a:solidFill>
                  <a:srgbClr val="0034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&amp; </a:t>
            </a:r>
            <a:r>
              <a:rPr lang="en-GB" sz="4500" b="1" dirty="0">
                <a:solidFill>
                  <a:srgbClr val="0034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</a:t>
            </a:r>
            <a:r>
              <a:rPr lang="it-IT" sz="4500" b="1" dirty="0">
                <a:solidFill>
                  <a:srgbClr val="0034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500" b="1" dirty="0" err="1">
                <a:solidFill>
                  <a:srgbClr val="0034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Infrastructure</a:t>
            </a:r>
            <a:r>
              <a:rPr lang="it-IT" sz="4500" b="1" dirty="0">
                <a:solidFill>
                  <a:srgbClr val="0034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F17B1230-17B3-466E-BC75-EA8F23CBC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39276" y="6470650"/>
            <a:ext cx="53898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defTabSz="1828800" eaLnBrk="1" hangingPunct="1"/>
            <a:r>
              <a:rPr lang="en-US" altLang="fr-FR" sz="1600" b="1" kern="1200" err="1">
                <a:solidFill>
                  <a:prstClr val="white"/>
                </a:solidFill>
                <a:latin typeface="Arial" pitchFamily="34" charset="0"/>
              </a:rPr>
              <a:t>Irideos</a:t>
            </a:r>
            <a:endParaRPr lang="fr-CH" altLang="fr-FR" sz="1600" b="1" kern="120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D5640E3A-648E-4C14-A9C5-4C6663E12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39276" y="13306431"/>
            <a:ext cx="53898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defTabSz="1828800" eaLnBrk="1" hangingPunct="1"/>
            <a:r>
              <a:rPr lang="fr-CH" altLang="fr-FR" sz="1600" b="1" kern="1200">
                <a:solidFill>
                  <a:prstClr val="white"/>
                </a:solidFill>
                <a:latin typeface="Arial" pitchFamily="34" charset="0"/>
              </a:rPr>
              <a:t>EF </a:t>
            </a:r>
            <a:r>
              <a:rPr lang="fr-CH" altLang="fr-FR" sz="1600" b="1" kern="1200" err="1">
                <a:solidFill>
                  <a:prstClr val="white"/>
                </a:solidFill>
                <a:latin typeface="Arial" pitchFamily="34" charset="0"/>
              </a:rPr>
              <a:t>Solare</a:t>
            </a:r>
            <a:r>
              <a:rPr lang="fr-CH" altLang="fr-FR" sz="1600" b="1" kern="1200">
                <a:solidFill>
                  <a:prstClr val="white"/>
                </a:solidFill>
                <a:latin typeface="Arial" pitchFamily="34" charset="0"/>
              </a:rPr>
              <a:t> Italia</a:t>
            </a:r>
          </a:p>
          <a:p>
            <a:pPr algn="r" defTabSz="1828800" eaLnBrk="1" hangingPunct="1"/>
            <a:endParaRPr lang="fr-CH" altLang="fr-FR" sz="1600" b="1" kern="120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3C226E1-5619-485E-8575-78C1868F2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39276" y="3051176"/>
            <a:ext cx="53898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defTabSz="1828800" eaLnBrk="1" hangingPunct="1"/>
            <a:r>
              <a:rPr lang="en-US" altLang="fr-FR" sz="1600" b="1" kern="1200">
                <a:solidFill>
                  <a:srgbClr val="003480"/>
                </a:solidFill>
                <a:latin typeface="Arial" pitchFamily="34" charset="0"/>
              </a:rPr>
              <a:t>2i Rete Gas</a:t>
            </a:r>
            <a:endParaRPr lang="fr-CH" altLang="fr-FR" sz="1600" b="1" kern="1200">
              <a:solidFill>
                <a:srgbClr val="003480"/>
              </a:solidFill>
              <a:latin typeface="Arial" pitchFamily="34" charset="0"/>
            </a:endParaRP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5AEF9D53-708E-4B21-9564-FDD7EAB55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9040" y="9852222"/>
            <a:ext cx="53898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defTabSz="1828800" hangingPunct="1"/>
            <a:r>
              <a:rPr lang="it-IT" altLang="fr-FR" sz="1600" b="1" kern="120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CFI</a:t>
            </a:r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id="{AF01AEB8-C1A1-47B7-BD7A-4602C9E90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49451" y="6470650"/>
            <a:ext cx="53898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l" defTabSz="1828800" eaLnBrk="1" hangingPunct="1"/>
            <a:r>
              <a:rPr lang="en-US" altLang="fr-FR" sz="1600" b="1" kern="1200">
                <a:solidFill>
                  <a:prstClr val="white"/>
                </a:solidFill>
                <a:latin typeface="Arial" pitchFamily="34" charset="0"/>
              </a:rPr>
              <a:t>SEA Milano</a:t>
            </a:r>
            <a:endParaRPr lang="fr-CH" altLang="fr-FR" sz="1600" b="1" kern="120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id="{D9ADAE9C-95D0-46A0-8D6B-C24923BD6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49451" y="3051176"/>
            <a:ext cx="53898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defTabSz="1828800" hangingPunct="1"/>
            <a:r>
              <a:rPr lang="en-US" altLang="fr-FR" sz="1600" b="1" kern="120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Sorgenia</a:t>
            </a:r>
            <a:endParaRPr lang="fr-CH" altLang="fr-FR" sz="1600" b="1" kern="120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22">
            <a:extLst>
              <a:ext uri="{FF2B5EF4-FFF2-40B4-BE49-F238E27FC236}">
                <a16:creationId xmlns:a16="http://schemas.microsoft.com/office/drawing/2014/main" id="{4D57EEBE-D4B5-4438-8D8E-AC6A2A583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82947" y="9844657"/>
            <a:ext cx="53898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defTabSz="1828800" eaLnBrk="1" hangingPunct="1"/>
            <a:r>
              <a:rPr lang="fr-CH" altLang="fr-FR" sz="1600" b="1" kern="1200" err="1">
                <a:solidFill>
                  <a:prstClr val="white"/>
                </a:solidFill>
                <a:latin typeface="Arial" pitchFamily="34" charset="0"/>
              </a:rPr>
              <a:t>Ei</a:t>
            </a:r>
            <a:r>
              <a:rPr lang="fr-CH" altLang="fr-FR" sz="1600" b="1" kern="1200">
                <a:solidFill>
                  <a:prstClr val="white"/>
                </a:solidFill>
                <a:latin typeface="Arial" pitchFamily="34" charset="0"/>
              </a:rPr>
              <a:t> Towers</a:t>
            </a:r>
          </a:p>
          <a:p>
            <a:pPr algn="r" defTabSz="1828800" eaLnBrk="1" hangingPunct="1"/>
            <a:endParaRPr lang="fr-CH" altLang="fr-FR" sz="1600" b="1" kern="120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18" name="Picture 7" descr="IMAGE_2">
            <a:extLst>
              <a:ext uri="{FF2B5EF4-FFF2-40B4-BE49-F238E27FC236}">
                <a16:creationId xmlns:a16="http://schemas.microsoft.com/office/drawing/2014/main" id="{35DAC8B8-194C-43D1-89E9-12BBD41FBD29}"/>
              </a:ext>
            </a:extLst>
          </p:cNvPr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21089" y="1546227"/>
            <a:ext cx="2059530" cy="2138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ectangle 20">
            <a:extLst>
              <a:ext uri="{FF2B5EF4-FFF2-40B4-BE49-F238E27FC236}">
                <a16:creationId xmlns:a16="http://schemas.microsoft.com/office/drawing/2014/main" id="{20C6D89A-44C9-4A22-A9DA-199F32D0BD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49451" y="13306430"/>
            <a:ext cx="538982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l" defTabSz="1828800" eaLnBrk="1" hangingPunct="1"/>
            <a:r>
              <a:rPr lang="fr-CH" altLang="fr-FR" sz="1600" b="1" kern="1200">
                <a:solidFill>
                  <a:prstClr val="white"/>
                </a:solidFill>
                <a:latin typeface="Arial" pitchFamily="34" charset="0"/>
              </a:rPr>
              <a:t>Porto di </a:t>
            </a:r>
            <a:r>
              <a:rPr lang="fr-CH" altLang="fr-FR" sz="1600" b="1" kern="1200" err="1">
                <a:solidFill>
                  <a:prstClr val="white"/>
                </a:solidFill>
                <a:latin typeface="Arial" pitchFamily="34" charset="0"/>
              </a:rPr>
              <a:t>Carrara</a:t>
            </a:r>
            <a:endParaRPr lang="fr-CH" altLang="fr-FR" sz="1600" b="1" kern="1200">
              <a:solidFill>
                <a:prstClr val="white"/>
              </a:solidFill>
              <a:latin typeface="Arial" pitchFamily="34" charset="0"/>
            </a:endParaRPr>
          </a:p>
          <a:p>
            <a:pPr algn="l" defTabSz="1828800" eaLnBrk="1" hangingPunct="1"/>
            <a:endParaRPr lang="fr-CH" altLang="fr-FR" sz="1600" b="1" kern="1200">
              <a:solidFill>
                <a:prstClr val="white"/>
              </a:solidFill>
              <a:latin typeface="Arial" pitchFamily="34" charset="0"/>
            </a:endParaRPr>
          </a:p>
          <a:p>
            <a:pPr algn="l" defTabSz="1828800" eaLnBrk="1" hangingPunct="1"/>
            <a:endParaRPr lang="fr-CH" altLang="fr-FR" sz="1600" b="1" kern="1200">
              <a:solidFill>
                <a:prstClr val="white"/>
              </a:solidFill>
              <a:latin typeface="Arial" pitchFamily="34" charset="0"/>
            </a:endParaRPr>
          </a:p>
          <a:p>
            <a:pPr algn="l" defTabSz="1828800" eaLnBrk="1" hangingPunct="1"/>
            <a:endParaRPr lang="fr-CH" altLang="fr-FR" sz="1600" b="1" kern="120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21" name="Segnaposto testo 1">
            <a:extLst>
              <a:ext uri="{FF2B5EF4-FFF2-40B4-BE49-F238E27FC236}">
                <a16:creationId xmlns:a16="http://schemas.microsoft.com/office/drawing/2014/main" id="{0EE712AD-850A-499A-87AB-42E966B09734}"/>
              </a:ext>
            </a:extLst>
          </p:cNvPr>
          <p:cNvSpPr txBox="1">
            <a:spLocks/>
          </p:cNvSpPr>
          <p:nvPr/>
        </p:nvSpPr>
        <p:spPr bwMode="auto">
          <a:xfrm>
            <a:off x="3114350" y="8877561"/>
            <a:ext cx="7629526" cy="1652074"/>
          </a:xfrm>
          <a:prstGeom prst="rect">
            <a:avLst/>
          </a:prstGeom>
          <a:ln>
            <a:miter lim="800000"/>
            <a:headEnd/>
            <a:tailEnd/>
          </a:ln>
          <a:effectLst/>
        </p:spPr>
        <p:txBody>
          <a:bodyPr vert="horz" wrap="square" lIns="0" tIns="84406" rIns="0" bIns="84406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688166">
              <a:buFont typeface="Arial" panose="020B0604020202020204" pitchFamily="34" charset="0"/>
              <a:buNone/>
              <a:defRPr/>
            </a:pPr>
            <a:r>
              <a:rPr lang="it-IT" sz="4154" b="1" dirty="0">
                <a:solidFill>
                  <a:srgbClr val="0034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F2i – Fondi Italiani per le Infrastrutture</a:t>
            </a:r>
          </a:p>
        </p:txBody>
      </p:sp>
    </p:spTree>
    <p:extLst>
      <p:ext uri="{BB962C8B-B14F-4D97-AF65-F5344CB8AC3E}">
        <p14:creationId xmlns:p14="http://schemas.microsoft.com/office/powerpoint/2010/main" val="1917662047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razie per l’attenzione"/>
          <p:cNvSpPr txBox="1"/>
          <p:nvPr/>
        </p:nvSpPr>
        <p:spPr>
          <a:xfrm>
            <a:off x="7892135" y="7940483"/>
            <a:ext cx="8711681" cy="95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>
            <a:lvl1pPr algn="l">
              <a:lnSpc>
                <a:spcPct val="80000"/>
              </a:lnSpc>
              <a:defRPr sz="8000" b="1" spc="-159">
                <a:solidFill>
                  <a:srgbClr val="102C70"/>
                </a:solidFill>
              </a:defRPr>
            </a:lvl1pPr>
          </a:lstStyle>
          <a:p>
            <a:pPr defTabSz="2438340"/>
            <a:r>
              <a:rPr sz="6600" spc="-160" dirty="0" err="1">
                <a:latin typeface="Helvetica Neue"/>
              </a:rPr>
              <a:t>Grazie</a:t>
            </a:r>
            <a:r>
              <a:rPr sz="6600" spc="-160" dirty="0">
                <a:latin typeface="Helvetica Neue"/>
              </a:rPr>
              <a:t> per </a:t>
            </a:r>
            <a:r>
              <a:rPr sz="6600" spc="-160" dirty="0" err="1">
                <a:latin typeface="Helvetica Neue"/>
              </a:rPr>
              <a:t>l’attenzione</a:t>
            </a:r>
            <a:endParaRPr sz="6600" spc="-160" dirty="0">
              <a:latin typeface="Helvetica Neue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D00261BB-8B35-411B-8CA5-311980721AD5}"/>
              </a:ext>
            </a:extLst>
          </p:cNvPr>
          <p:cNvGrpSpPr/>
          <p:nvPr/>
        </p:nvGrpSpPr>
        <p:grpSpPr>
          <a:xfrm>
            <a:off x="-25176" y="11710870"/>
            <a:ext cx="24434352" cy="2012276"/>
            <a:chOff x="-25176" y="11710870"/>
            <a:chExt cx="24434352" cy="2012276"/>
          </a:xfrm>
        </p:grpSpPr>
        <p:sp>
          <p:nvSpPr>
            <p:cNvPr id="188" name="Rettangolo"/>
            <p:cNvSpPr/>
            <p:nvPr/>
          </p:nvSpPr>
          <p:spPr>
            <a:xfrm>
              <a:off x="-16527" y="11710870"/>
              <a:ext cx="24417054" cy="2012276"/>
            </a:xfrm>
            <a:prstGeom prst="rect">
              <a:avLst/>
            </a:prstGeom>
            <a:solidFill>
              <a:srgbClr val="FF9901"/>
            </a:solidFill>
            <a:ln w="12700">
              <a:miter lim="400000"/>
            </a:ln>
          </p:spPr>
          <p:txBody>
            <a:bodyPr lIns="71438" tIns="71438" rIns="71438" bIns="71438" anchor="ctr"/>
            <a:lstStyle/>
            <a:p>
              <a:pPr defTabSz="821532">
                <a:defRPr sz="30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3000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  <p:sp>
          <p:nvSpPr>
            <p:cNvPr id="189" name="Rettangolo"/>
            <p:cNvSpPr/>
            <p:nvPr/>
          </p:nvSpPr>
          <p:spPr>
            <a:xfrm>
              <a:off x="-25176" y="11865770"/>
              <a:ext cx="24434352" cy="1857376"/>
            </a:xfrm>
            <a:prstGeom prst="rect">
              <a:avLst/>
            </a:prstGeom>
            <a:solidFill>
              <a:srgbClr val="102C70"/>
            </a:solidFill>
            <a:ln w="12700">
              <a:miter lim="400000"/>
            </a:ln>
          </p:spPr>
          <p:txBody>
            <a:bodyPr lIns="71438" tIns="71438" rIns="71438" bIns="71438" anchor="ctr"/>
            <a:lstStyle/>
            <a:p>
              <a:pPr defTabSz="821532">
                <a:defRPr sz="30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3000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  <p:sp>
          <p:nvSpPr>
            <p:cNvPr id="192" name="CARRARA • CHIOGGIA • LIVORNO • MONFALCONE • VENEZIA"/>
            <p:cNvSpPr txBox="1"/>
            <p:nvPr/>
          </p:nvSpPr>
          <p:spPr>
            <a:xfrm>
              <a:off x="7952371" y="12521761"/>
              <a:ext cx="8479245" cy="3904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71438" tIns="71438" rIns="71438" bIns="71438" anchor="ctr">
              <a:spAutoFit/>
            </a:bodyPr>
            <a:lstStyle>
              <a:lvl1pPr>
                <a:defRPr sz="1600" spc="687">
                  <a:solidFill>
                    <a:srgbClr val="FFA401"/>
                  </a:solidFill>
                </a:defRPr>
              </a:lvl1pPr>
            </a:lstStyle>
            <a:p>
              <a:pPr defTabSz="2438340"/>
              <a:r>
                <a:rPr spc="688" dirty="0">
                  <a:latin typeface="Helvetica Neue"/>
                </a:rPr>
                <a:t>CARRARA • LIVORNO • MONFALCONE • VENEZIA</a:t>
              </a:r>
            </a:p>
          </p:txBody>
        </p:sp>
      </p:grpSp>
      <p:pic>
        <p:nvPicPr>
          <p:cNvPr id="7" name="Immagine 6">
            <a:extLst>
              <a:ext uri="{FF2B5EF4-FFF2-40B4-BE49-F238E27FC236}">
                <a16:creationId xmlns:a16="http://schemas.microsoft.com/office/drawing/2014/main" id="{AAD33B39-6380-4D1C-8E72-DD5FBC6E0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2667" y="3042251"/>
            <a:ext cx="1918666" cy="31453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5">
            <a:extLst>
              <a:ext uri="{FF2B5EF4-FFF2-40B4-BE49-F238E27FC236}">
                <a16:creationId xmlns:a16="http://schemas.microsoft.com/office/drawing/2014/main" id="{C8ED2FA6-3729-4FBB-A35E-DB9DE646DEB9}"/>
              </a:ext>
            </a:extLst>
          </p:cNvPr>
          <p:cNvSpPr/>
          <p:nvPr/>
        </p:nvSpPr>
        <p:spPr>
          <a:xfrm>
            <a:off x="3048001" y="1343915"/>
            <a:ext cx="18288002" cy="1102567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1828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" name="Tabella 57">
            <a:extLst>
              <a:ext uri="{FF2B5EF4-FFF2-40B4-BE49-F238E27FC236}">
                <a16:creationId xmlns:a16="http://schemas.microsoft.com/office/drawing/2014/main" id="{7EEAD170-D9E5-4A80-AA5B-8BCA6DB68E32}"/>
              </a:ext>
            </a:extLst>
          </p:cNvPr>
          <p:cNvGraphicFramePr>
            <a:graphicFrameLocks noGrp="1"/>
          </p:cNvGraphicFramePr>
          <p:nvPr/>
        </p:nvGraphicFramePr>
        <p:xfrm>
          <a:off x="9295854" y="5038686"/>
          <a:ext cx="5756800" cy="7152752"/>
        </p:xfrm>
        <a:graphic>
          <a:graphicData uri="http://schemas.openxmlformats.org/drawingml/2006/table">
            <a:tbl>
              <a:tblPr firstRow="1" bandRow="1"/>
              <a:tblGrid>
                <a:gridCol w="886660">
                  <a:extLst>
                    <a:ext uri="{9D8B030D-6E8A-4147-A177-3AD203B41FA5}">
                      <a16:colId xmlns:a16="http://schemas.microsoft.com/office/drawing/2014/main" val="2492900728"/>
                    </a:ext>
                  </a:extLst>
                </a:gridCol>
                <a:gridCol w="3749456">
                  <a:extLst>
                    <a:ext uri="{9D8B030D-6E8A-4147-A177-3AD203B41FA5}">
                      <a16:colId xmlns:a16="http://schemas.microsoft.com/office/drawing/2014/main" val="3125526201"/>
                    </a:ext>
                  </a:extLst>
                </a:gridCol>
                <a:gridCol w="1120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9794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r>
                        <a:rPr lang="en-GB" sz="2000" b="1" kern="1200" dirty="0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TLC</a:t>
                      </a: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100" kern="12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548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Torri broadcasting 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1°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indipendente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(2.400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torri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6.000 km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fibra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ottica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93D7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694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 Towers</a:t>
                      </a:r>
                    </a:p>
                    <a:p>
                      <a:pPr algn="l"/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(40% </a:t>
                      </a:r>
                      <a:r>
                        <a:rPr lang="en-GB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Mediaset</a:t>
                      </a:r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Group)</a:t>
                      </a: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50227"/>
                  </a:ext>
                </a:extLst>
              </a:tr>
              <a:tr h="775594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20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Torri di </a:t>
                      </a:r>
                      <a:r>
                        <a:rPr lang="en-US" sz="2000" b="1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telefonia</a:t>
                      </a:r>
                      <a:r>
                        <a:rPr lang="en-US" sz="20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mobile </a:t>
                      </a:r>
                      <a:r>
                        <a:rPr lang="en-US" sz="16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</a:t>
                      </a:r>
                      <a:r>
                        <a:rPr lang="en-US" sz="1600" b="1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primario</a:t>
                      </a:r>
                      <a:r>
                        <a:rPr lang="en-US" sz="16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US" sz="16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indipendente</a:t>
                      </a:r>
                      <a:r>
                        <a:rPr lang="en-US" sz="16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(1.600 towers)</a:t>
                      </a: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93D7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120253"/>
                  </a:ext>
                </a:extLst>
              </a:tr>
              <a:tr h="753752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it-IT" sz="1600" b="0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Towertel</a:t>
                      </a:r>
                      <a:r>
                        <a:rPr lang="it-IT" sz="1600" b="0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l"/>
                      <a:r>
                        <a:rPr lang="it-IT" sz="1600" b="0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(82% Phoenix T. Int.)</a:t>
                      </a:r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18%</a:t>
                      </a:r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4624474"/>
                  </a:ext>
                </a:extLst>
              </a:tr>
              <a:tr h="776640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 defTabSz="914400" rtl="0" eaLnBrk="1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GB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Digital multiplexes 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1* </a:t>
                      </a:r>
                      <a:r>
                        <a:rPr lang="en-GB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indipendente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 (5 MUX)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93D7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588502618"/>
                  </a:ext>
                </a:extLst>
              </a:tr>
              <a:tr h="72185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it-IT" sz="1200" b="0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b="0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</a:t>
                      </a:r>
                      <a:r>
                        <a:rPr lang="it-IT" sz="1200" b="0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Persidera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871506"/>
                  </a:ext>
                </a:extLst>
              </a:tr>
              <a:tr h="884570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en-US" sz="2000" b="1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Infrastrutture</a:t>
                      </a:r>
                      <a:r>
                        <a:rPr lang="en-US" sz="20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ICT e </a:t>
                      </a:r>
                      <a:r>
                        <a:rPr lang="en-US" sz="2000" b="1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servizi</a:t>
                      </a:r>
                      <a:r>
                        <a:rPr lang="en-US" sz="20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 le </a:t>
                      </a:r>
                      <a:r>
                        <a:rPr lang="en-US" sz="2000" b="1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aziende</a:t>
                      </a:r>
                      <a:r>
                        <a:rPr lang="en-US" sz="20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(30.000 km </a:t>
                      </a:r>
                      <a:r>
                        <a:rPr lang="en-US" sz="1600" b="1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fibra</a:t>
                      </a:r>
                      <a:r>
                        <a:rPr lang="en-US" sz="16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noProof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ottica</a:t>
                      </a:r>
                      <a:r>
                        <a:rPr lang="en-US" sz="1600" b="1" kern="1200" noProof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15 data center)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93D7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2015609"/>
                  </a:ext>
                </a:extLst>
              </a:tr>
              <a:tr h="62131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GB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Irideos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ctr" defTabSz="844083" rtl="0" eaLnBrk="1" latinLnBrk="0" hangingPunct="1"/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78%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Tabella 41">
            <a:extLst>
              <a:ext uri="{FF2B5EF4-FFF2-40B4-BE49-F238E27FC236}">
                <a16:creationId xmlns:a16="http://schemas.microsoft.com/office/drawing/2014/main" id="{10672590-15B1-4C10-BA9C-B8CCE6A26D2E}"/>
              </a:ext>
            </a:extLst>
          </p:cNvPr>
          <p:cNvGraphicFramePr>
            <a:graphicFrameLocks noGrp="1"/>
          </p:cNvGraphicFramePr>
          <p:nvPr/>
        </p:nvGraphicFramePr>
        <p:xfrm>
          <a:off x="3330246" y="1466876"/>
          <a:ext cx="5753484" cy="10724560"/>
        </p:xfrm>
        <a:graphic>
          <a:graphicData uri="http://schemas.openxmlformats.org/drawingml/2006/table">
            <a:tbl>
              <a:tblPr firstRow="1" bandRow="1"/>
              <a:tblGrid>
                <a:gridCol w="889396">
                  <a:extLst>
                    <a:ext uri="{9D8B030D-6E8A-4147-A177-3AD203B41FA5}">
                      <a16:colId xmlns:a16="http://schemas.microsoft.com/office/drawing/2014/main" val="1986542459"/>
                    </a:ext>
                  </a:extLst>
                </a:gridCol>
                <a:gridCol w="3775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4486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2000" b="1" dirty="0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en-GB" sz="2000" b="1" dirty="0" err="1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Trasporti</a:t>
                      </a:r>
                      <a:r>
                        <a:rPr lang="en-GB" sz="2000" b="1" dirty="0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 </a:t>
                      </a:r>
                      <a:r>
                        <a:rPr lang="en-GB" sz="2000" b="1" dirty="0" err="1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logistica</a:t>
                      </a:r>
                      <a:endParaRPr lang="en-GB" sz="2000" b="1" dirty="0">
                        <a:solidFill>
                          <a:srgbClr val="ECB50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1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GB" sz="1100" b="1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Aeroporti</a:t>
                      </a:r>
                      <a:r>
                        <a:rPr lang="en-GB" sz="11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en-GB" sz="11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1° network di </a:t>
                      </a:r>
                      <a:r>
                        <a:rPr lang="en-GB" sz="900" b="1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aeroporti</a:t>
                      </a:r>
                      <a:r>
                        <a:rPr lang="en-GB" sz="9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 Italia (65M pax)</a:t>
                      </a: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6226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 defTabSz="914400" rtl="0" eaLnBrk="1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Aeroporti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–1° network di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aeroporti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(65m pax</a:t>
                      </a:r>
                      <a:r>
                        <a:rPr lang="en-US" sz="1600" b="1" kern="1200" baseline="300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0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434435"/>
                  </a:ext>
                </a:extLst>
              </a:tr>
              <a:tr h="78804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</a:t>
                      </a:r>
                    </a:p>
                    <a:p>
                      <a:pPr algn="l"/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Sea (Linate, Malpensa)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endParaRPr lang="en-GB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84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6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Gesac</a:t>
                      </a:r>
                      <a:r>
                        <a:rPr lang="en-GB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(Naples, Salerno)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83%</a:t>
                      </a:r>
                      <a:endParaRPr lang="en-GB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84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6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Sagat</a:t>
                      </a:r>
                      <a:r>
                        <a:rPr lang="en-GB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(Turin)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endParaRPr lang="en-GB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784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Aeroporto</a:t>
                      </a:r>
                      <a:r>
                        <a:rPr lang="en-GB" sz="16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Bologna</a:t>
                      </a:r>
                      <a:endParaRPr lang="en-GB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GB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84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AFVG (Trieste)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9679"/>
                  </a:ext>
                </a:extLst>
              </a:tr>
              <a:tr h="659038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III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 A</a:t>
                      </a:r>
                      <a:r>
                        <a:rPr lang="en-GB" sz="12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nia</a:t>
                      </a:r>
                      <a:endParaRPr lang="en-GB" sz="12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0" marT="63304" marB="66462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Sogeaal</a:t>
                      </a:r>
                      <a:r>
                        <a:rPr lang="en-GB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(Alghero)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71%</a:t>
                      </a:r>
                      <a:endParaRPr lang="en-GB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8535030"/>
                  </a:ext>
                </a:extLst>
              </a:tr>
              <a:tr h="78804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 A</a:t>
                      </a:r>
                      <a:r>
                        <a:rPr lang="en-GB" sz="12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nia</a:t>
                      </a:r>
                      <a:endParaRPr lang="en-GB" sz="12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Geasar</a:t>
                      </a:r>
                      <a:r>
                        <a:rPr lang="en-GB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(Olbia)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399315"/>
                  </a:ext>
                </a:extLst>
              </a:tr>
              <a:tr h="759800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 defTabSz="914400" rtl="0" eaLnBrk="1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it-IT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Porti</a:t>
                      </a:r>
                      <a:r>
                        <a:rPr lang="it-IT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– 8,5m ton/a merci trasportate - 8 terminals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GB" sz="10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568869"/>
                  </a:ext>
                </a:extLst>
              </a:tr>
              <a:tr h="106229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it-IT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it-IT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 A</a:t>
                      </a:r>
                      <a:r>
                        <a:rPr lang="en-GB" sz="12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nia</a:t>
                      </a:r>
                      <a:endParaRPr lang="en-GB" sz="12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it-IT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F2i Holding Portuale</a:t>
                      </a:r>
                    </a:p>
                    <a:p>
                      <a:pPr algn="l"/>
                      <a:r>
                        <a:rPr lang="it-IT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(Carrara, Marghera, Chioggia, Livorno e Monfalcone)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it-IT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438722"/>
                  </a:ext>
                </a:extLst>
              </a:tr>
              <a:tr h="759800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Ferrovie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merci- 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3m km/anno </a:t>
                      </a:r>
                      <a:r>
                        <a:rPr lang="en-GB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percorsi</a:t>
                      </a:r>
                      <a:endParaRPr lang="en-GB" sz="1600" b="1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 sz="10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0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11978"/>
                  </a:ext>
                </a:extLst>
              </a:tr>
              <a:tr h="60784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 A</a:t>
                      </a:r>
                      <a:r>
                        <a:rPr lang="en-GB" sz="12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nia</a:t>
                      </a:r>
                      <a:endParaRPr lang="en-GB" sz="12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Compagnia Ferroviaria Italiana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93%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920097"/>
                  </a:ext>
                </a:extLst>
              </a:tr>
              <a:tr h="759800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GB" sz="2000" b="1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Autostrade</a:t>
                      </a:r>
                      <a:endParaRPr lang="en-GB" sz="2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568393"/>
                  </a:ext>
                </a:extLst>
              </a:tr>
              <a:tr h="60784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Infracis</a:t>
                      </a:r>
                      <a:endParaRPr lang="en-GB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endParaRPr lang="en-GB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988888"/>
                  </a:ext>
                </a:extLst>
              </a:tr>
            </a:tbl>
          </a:graphicData>
        </a:graphic>
      </p:graphicFrame>
      <p:graphicFrame>
        <p:nvGraphicFramePr>
          <p:cNvPr id="5" name="Tabella 44">
            <a:extLst>
              <a:ext uri="{FF2B5EF4-FFF2-40B4-BE49-F238E27FC236}">
                <a16:creationId xmlns:a16="http://schemas.microsoft.com/office/drawing/2014/main" id="{0E9722C7-4AAB-4F5B-9EF7-66CFDCFFF2CD}"/>
              </a:ext>
            </a:extLst>
          </p:cNvPr>
          <p:cNvGraphicFramePr>
            <a:graphicFrameLocks noGrp="1"/>
          </p:cNvGraphicFramePr>
          <p:nvPr/>
        </p:nvGraphicFramePr>
        <p:xfrm>
          <a:off x="9295857" y="1466871"/>
          <a:ext cx="5756802" cy="3450682"/>
        </p:xfrm>
        <a:graphic>
          <a:graphicData uri="http://schemas.openxmlformats.org/drawingml/2006/table">
            <a:tbl>
              <a:tblPr firstRow="1" bandRow="1"/>
              <a:tblGrid>
                <a:gridCol w="777948">
                  <a:extLst>
                    <a:ext uri="{9D8B030D-6E8A-4147-A177-3AD203B41FA5}">
                      <a16:colId xmlns:a16="http://schemas.microsoft.com/office/drawing/2014/main" val="990533771"/>
                    </a:ext>
                  </a:extLst>
                </a:gridCol>
                <a:gridCol w="3889732">
                  <a:extLst>
                    <a:ext uri="{9D8B030D-6E8A-4147-A177-3AD203B41FA5}">
                      <a16:colId xmlns:a16="http://schemas.microsoft.com/office/drawing/2014/main" val="686807443"/>
                    </a:ext>
                  </a:extLst>
                </a:gridCol>
                <a:gridCol w="108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5974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r>
                        <a:rPr lang="en-GB" sz="2000" b="1" dirty="0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GB" sz="2000" b="1" dirty="0" err="1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Reti</a:t>
                      </a:r>
                      <a:r>
                        <a:rPr lang="en-GB" sz="2000" b="1" dirty="0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</a:t>
                      </a:r>
                      <a:r>
                        <a:rPr lang="en-GB" sz="2000" b="1" dirty="0" err="1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distribuzione</a:t>
                      </a:r>
                      <a:endParaRPr lang="en-GB" sz="2000" b="1" dirty="0">
                        <a:solidFill>
                          <a:srgbClr val="ECB50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en-GB" sz="1100" b="1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Reti</a:t>
                      </a:r>
                      <a:r>
                        <a:rPr lang="en-GB" sz="11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Gas</a:t>
                      </a:r>
                      <a:r>
                        <a:rPr lang="en-GB" sz="12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en-GB" sz="9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2° </a:t>
                      </a:r>
                      <a:r>
                        <a:rPr lang="en-GB" sz="900" b="1" baseline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operatore</a:t>
                      </a:r>
                      <a:r>
                        <a:rPr lang="en-GB" sz="9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 Italia (4,3 </a:t>
                      </a:r>
                      <a:r>
                        <a:rPr lang="en-GB" sz="900" b="1" baseline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MPdR</a:t>
                      </a:r>
                      <a:r>
                        <a:rPr lang="en-GB" sz="9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GB" sz="9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44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 defTabSz="914400" rtl="0" eaLnBrk="1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US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Reti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Gas 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2°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(4.4m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PdR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0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7095636"/>
                  </a:ext>
                </a:extLst>
              </a:tr>
              <a:tr h="703362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 Rete Gas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ctr"/>
                      <a:r>
                        <a:rPr lang="it-IT" sz="16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64%</a:t>
                      </a:r>
                      <a:endParaRPr lang="en-GB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8158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Rete </a:t>
                      </a:r>
                      <a:r>
                        <a:rPr lang="en-GB" sz="2000" b="1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Idrica</a:t>
                      </a:r>
                      <a:endParaRPr lang="en-GB" sz="20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0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443322"/>
                  </a:ext>
                </a:extLst>
              </a:tr>
              <a:tr h="677244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l"/>
                      <a:r>
                        <a:rPr lang="en-GB" sz="1200" b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b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b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r>
                        <a:rPr lang="it-IT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Iren</a:t>
                      </a:r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Acqua</a:t>
                      </a:r>
                    </a:p>
                    <a:p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(60% </a:t>
                      </a:r>
                      <a:r>
                        <a:rPr lang="it-IT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Iren</a:t>
                      </a:r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Group)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689743"/>
                  </a:ext>
                </a:extLst>
              </a:tr>
            </a:tbl>
          </a:graphicData>
        </a:graphic>
      </p:graphicFrame>
      <p:graphicFrame>
        <p:nvGraphicFramePr>
          <p:cNvPr id="6" name="Tabella 77">
            <a:extLst>
              <a:ext uri="{FF2B5EF4-FFF2-40B4-BE49-F238E27FC236}">
                <a16:creationId xmlns:a16="http://schemas.microsoft.com/office/drawing/2014/main" id="{2A8AB879-9E14-45DF-9259-2A28AD1F14DA}"/>
              </a:ext>
            </a:extLst>
          </p:cNvPr>
          <p:cNvGraphicFramePr>
            <a:graphicFrameLocks noGrp="1"/>
          </p:cNvGraphicFramePr>
          <p:nvPr/>
        </p:nvGraphicFramePr>
        <p:xfrm>
          <a:off x="15232727" y="8995180"/>
          <a:ext cx="5756802" cy="3196672"/>
        </p:xfrm>
        <a:graphic>
          <a:graphicData uri="http://schemas.openxmlformats.org/drawingml/2006/table">
            <a:tbl>
              <a:tblPr firstRow="1" bandRow="1"/>
              <a:tblGrid>
                <a:gridCol w="928428">
                  <a:extLst>
                    <a:ext uri="{9D8B030D-6E8A-4147-A177-3AD203B41FA5}">
                      <a16:colId xmlns:a16="http://schemas.microsoft.com/office/drawing/2014/main" val="859030157"/>
                    </a:ext>
                  </a:extLst>
                </a:gridCol>
                <a:gridCol w="3642170">
                  <a:extLst>
                    <a:ext uri="{9D8B030D-6E8A-4147-A177-3AD203B41FA5}">
                      <a16:colId xmlns:a16="http://schemas.microsoft.com/office/drawing/2014/main" val="581289237"/>
                    </a:ext>
                  </a:extLst>
                </a:gridCol>
                <a:gridCol w="1186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0280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sz="2000" b="1" dirty="0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</a:t>
                      </a:r>
                      <a:r>
                        <a:rPr lang="en-US" sz="2000" b="1" dirty="0" err="1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Infrastrutture</a:t>
                      </a:r>
                      <a:r>
                        <a:rPr lang="en-US" sz="2000" b="1" dirty="0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socio </a:t>
                      </a:r>
                      <a:r>
                        <a:rPr lang="en-US" sz="2000" b="1" dirty="0" err="1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sanitarie</a:t>
                      </a:r>
                      <a:endParaRPr lang="en-GB" sz="2000" b="1" kern="1200" dirty="0">
                        <a:solidFill>
                          <a:srgbClr val="ECB50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GB" sz="1100" b="1" kern="12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2088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 defTabSz="844083" rtl="0" eaLnBrk="1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GB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Residenze</a:t>
                      </a:r>
                      <a:r>
                        <a:rPr lang="en-GB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 anziani e </a:t>
                      </a:r>
                      <a:r>
                        <a:rPr lang="en-GB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centri</a:t>
                      </a:r>
                      <a:r>
                        <a:rPr lang="en-GB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 </a:t>
                      </a:r>
                      <a:r>
                        <a:rPr lang="en-GB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riabilitaz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</a:t>
                      </a:r>
                      <a:r>
                        <a:rPr lang="it-IT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1°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privato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~9k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posti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letto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~4k in Germania</a:t>
                      </a:r>
                      <a:endParaRPr lang="en-GB" sz="1600" b="1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844083" rtl="0" eaLnBrk="1" latinLnBrk="0" hangingPunct="1"/>
                      <a:endParaRPr lang="en-GB" sz="10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844083" rtl="0" eaLnBrk="1" latinLnBrk="0" hangingPunct="1"/>
                      <a:endParaRPr lang="en-GB" sz="10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390208"/>
                  </a:ext>
                </a:extLst>
              </a:tr>
              <a:tr h="487478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it-IT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Kos</a:t>
                      </a:r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(60% CIR Group)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ctr" defTabSz="844083" rtl="0" eaLnBrk="1" latinLnBrk="0" hangingPunct="1"/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348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 defTabSz="844083" rtl="0" eaLnBrk="1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GB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Farmacie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 </a:t>
                      </a:r>
                      <a:r>
                        <a:rPr lang="en-GB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farmacie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+ 18 </a:t>
                      </a:r>
                      <a:r>
                        <a:rPr lang="en-GB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parafarmacie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844083" rtl="0" eaLnBrk="1" latinLnBrk="0" hangingPunct="1"/>
                      <a:endParaRPr lang="en-GB" sz="10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844083" rtl="0" eaLnBrk="1" latinLnBrk="0" hangingPunct="1"/>
                      <a:endParaRPr lang="en-GB" sz="10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3878007"/>
                  </a:ext>
                </a:extLst>
              </a:tr>
              <a:tr h="487478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GB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Farmacie</a:t>
                      </a:r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Italiane</a:t>
                      </a:r>
                      <a:endParaRPr lang="en-GB" sz="16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ctr" defTabSz="844083" rtl="0" eaLnBrk="1" latinLnBrk="0" hangingPunct="1"/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62%</a:t>
                      </a: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515346"/>
                  </a:ext>
                </a:extLst>
              </a:tr>
            </a:tbl>
          </a:graphicData>
        </a:graphic>
      </p:graphicFrame>
      <p:graphicFrame>
        <p:nvGraphicFramePr>
          <p:cNvPr id="7" name="Tabella 43">
            <a:extLst>
              <a:ext uri="{FF2B5EF4-FFF2-40B4-BE49-F238E27FC236}">
                <a16:creationId xmlns:a16="http://schemas.microsoft.com/office/drawing/2014/main" id="{67D67D52-ABD4-4043-A4EC-DF4E10FD189B}"/>
              </a:ext>
            </a:extLst>
          </p:cNvPr>
          <p:cNvGraphicFramePr>
            <a:graphicFrameLocks noGrp="1"/>
          </p:cNvGraphicFramePr>
          <p:nvPr/>
        </p:nvGraphicFramePr>
        <p:xfrm>
          <a:off x="15193777" y="1493206"/>
          <a:ext cx="5761094" cy="5363576"/>
        </p:xfrm>
        <a:graphic>
          <a:graphicData uri="http://schemas.openxmlformats.org/drawingml/2006/table">
            <a:tbl>
              <a:tblPr firstRow="1" bandRow="1"/>
              <a:tblGrid>
                <a:gridCol w="907418">
                  <a:extLst>
                    <a:ext uri="{9D8B030D-6E8A-4147-A177-3AD203B41FA5}">
                      <a16:colId xmlns:a16="http://schemas.microsoft.com/office/drawing/2014/main" val="2174412822"/>
                    </a:ext>
                  </a:extLst>
                </a:gridCol>
                <a:gridCol w="3690398">
                  <a:extLst>
                    <a:ext uri="{9D8B030D-6E8A-4147-A177-3AD203B41FA5}">
                      <a16:colId xmlns:a16="http://schemas.microsoft.com/office/drawing/2014/main" val="769394551"/>
                    </a:ext>
                  </a:extLst>
                </a:gridCol>
                <a:gridCol w="1163278">
                  <a:extLst>
                    <a:ext uri="{9D8B030D-6E8A-4147-A177-3AD203B41FA5}">
                      <a16:colId xmlns:a16="http://schemas.microsoft.com/office/drawing/2014/main" val="1511869093"/>
                    </a:ext>
                  </a:extLst>
                </a:gridCol>
              </a:tblGrid>
              <a:tr h="603526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r>
                        <a:rPr lang="en-GB" sz="2000" b="1" kern="1200" dirty="0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GB" sz="2000" b="1" kern="1200" dirty="0" err="1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Energia</a:t>
                      </a:r>
                      <a:r>
                        <a:rPr lang="en-GB" sz="2000" b="1" kern="1200" dirty="0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 la </a:t>
                      </a:r>
                      <a:r>
                        <a:rPr lang="en-GB" sz="2000" b="1" kern="1200" dirty="0" err="1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transizione</a:t>
                      </a:r>
                      <a:endParaRPr lang="en-GB" sz="2000" b="1" kern="1200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7248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GB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CCGT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</a:t>
                      </a:r>
                      <a:r>
                        <a:rPr lang="en-GB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kern="1200" baseline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</a:t>
                      </a:r>
                      <a:r>
                        <a:rPr lang="en-GB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kern="1200" baseline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kern="1200" baseline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principali</a:t>
                      </a:r>
                      <a:r>
                        <a:rPr lang="en-GB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kern="1200" baseline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operatori</a:t>
                      </a:r>
                      <a:r>
                        <a:rPr lang="en-GB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</a:t>
                      </a:r>
                      <a:r>
                        <a:rPr lang="en-US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(3.200MW) + joint venture 50% (2.400MW)</a:t>
                      </a:r>
                      <a:endParaRPr lang="en-GB" sz="1600" b="1" kern="1200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2000" b="1" kern="1200" baseline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Biomassa</a:t>
                      </a:r>
                      <a:r>
                        <a:rPr lang="en-US" sz="20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2° </a:t>
                      </a:r>
                      <a:r>
                        <a:rPr lang="en-US" sz="1600" b="1" kern="1200" baseline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US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(68MW)</a:t>
                      </a:r>
                      <a:endParaRPr lang="en-GB" sz="1600" b="1" kern="1200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3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2000" b="1" kern="1200" baseline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Eolico</a:t>
                      </a:r>
                      <a:r>
                        <a:rPr lang="en-US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en-US" sz="1600" b="1" kern="1200" baseline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primario</a:t>
                      </a:r>
                      <a:r>
                        <a:rPr lang="en-US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US" sz="1600" b="1" kern="1200" baseline="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(300MW)</a:t>
                      </a:r>
                      <a:endParaRPr lang="en-GB" sz="1600" b="1" kern="1200" baseline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93D7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7990829"/>
                  </a:ext>
                </a:extLst>
              </a:tr>
              <a:tr h="438930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F2i II</a:t>
                      </a:r>
                      <a:endParaRPr lang="en-GB" sz="12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GB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Sorgenia</a:t>
                      </a:r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(28% </a:t>
                      </a:r>
                      <a:r>
                        <a:rPr lang="en-GB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Asterion</a:t>
                      </a:r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algn="ctr"/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72%</a:t>
                      </a:r>
                      <a:endParaRPr lang="it-IT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733410"/>
                  </a:ext>
                </a:extLst>
              </a:tr>
              <a:tr h="884936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Solare 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1°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e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primi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Europa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(853MW in Italia + 102MW / 886MW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operativi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greenfield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autorizzati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Spain)</a:t>
                      </a: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93D7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924753019"/>
                  </a:ext>
                </a:extLst>
              </a:tr>
              <a:tr h="614288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III</a:t>
                      </a: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EF Solare Italia (30% Credit Agricole Assurances)</a:t>
                      </a:r>
                      <a:endParaRPr lang="en-GB" sz="1600" kern="1200" dirty="0">
                        <a:solidFill>
                          <a:schemeClr val="tx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ctr" defTabSz="844083" rtl="0" eaLnBrk="1" latinLnBrk="0" hangingPunct="1"/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70%</a:t>
                      </a:r>
                      <a:endParaRPr lang="en-GB" sz="1600" kern="1200" dirty="0">
                        <a:solidFill>
                          <a:schemeClr val="tx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2880533"/>
                  </a:ext>
                </a:extLst>
              </a:tr>
              <a:tr h="675248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marR="0" lvl="0" indent="-171450" algn="l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Stoccaggio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 gas </a:t>
                      </a:r>
                      <a:r>
                        <a:rPr lang="en-US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naturale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- 1°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Italia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nel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settore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del gas </a:t>
                      </a:r>
                      <a:r>
                        <a:rPr lang="en-US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naturale</a:t>
                      </a:r>
                      <a:r>
                        <a:rPr lang="en-US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it-IT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1,6 </a:t>
                      </a:r>
                      <a:r>
                        <a:rPr lang="it-IT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bn</a:t>
                      </a:r>
                      <a:r>
                        <a:rPr lang="it-IT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mc)</a:t>
                      </a:r>
                      <a:endParaRPr lang="en-US" sz="1600" b="1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844083" rtl="0" eaLnBrk="1" latinLnBrk="0" hangingPunct="1"/>
                      <a:endParaRPr lang="en-GB" sz="900" kern="1200" dirty="0">
                        <a:solidFill>
                          <a:schemeClr val="tx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7000" marR="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844083" rtl="0" eaLnBrk="1" latinLnBrk="0" hangingPunct="1"/>
                      <a:endParaRPr lang="en-GB" sz="900" kern="1200" dirty="0">
                        <a:solidFill>
                          <a:schemeClr val="tx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1667502"/>
                  </a:ext>
                </a:extLst>
              </a:tr>
              <a:tr h="675248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F2i V</a:t>
                      </a:r>
                    </a:p>
                    <a:p>
                      <a:pPr marL="0" algn="l" defTabSz="844083" rtl="0" eaLnBrk="1" latinLnBrk="0" hangingPunct="1"/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CH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2i</a:t>
                      </a: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III</a:t>
                      </a:r>
                    </a:p>
                    <a:p>
                      <a:pPr marL="0" algn="l" defTabSz="844083" rtl="0" eaLnBrk="1" latinLnBrk="0" hangingPunct="1"/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F2i </a:t>
                      </a:r>
                      <a:r>
                        <a:rPr lang="en-GB" sz="12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Ania</a:t>
                      </a:r>
                      <a:endParaRPr lang="en-GB" sz="1200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en-GB" sz="1600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Italgas</a:t>
                      </a:r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Storage</a:t>
                      </a:r>
                      <a:r>
                        <a:rPr lang="it-IT" sz="1600" kern="1200" baseline="300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en-GB" sz="1600" kern="1200" dirty="0">
                        <a:solidFill>
                          <a:schemeClr val="tx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ctr" defTabSz="844083" rtl="0" eaLnBrk="1" latinLnBrk="0" hangingPunct="1"/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51%</a:t>
                      </a:r>
                      <a:endParaRPr lang="en-GB" sz="1600" kern="1200" baseline="30000" dirty="0">
                        <a:solidFill>
                          <a:schemeClr val="tx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251745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AC001B89-6E22-4084-92B9-AFBA6E4A3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3" t="18256" r="30650" b="14320"/>
          <a:stretch>
            <a:fillRect/>
          </a:stretch>
        </p:blipFill>
        <p:spPr bwMode="auto">
          <a:xfrm>
            <a:off x="6896517" y="1585084"/>
            <a:ext cx="490578" cy="488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63">
            <a:extLst>
              <a:ext uri="{FF2B5EF4-FFF2-40B4-BE49-F238E27FC236}">
                <a16:creationId xmlns:a16="http://schemas.microsoft.com/office/drawing/2014/main" id="{92DC155F-A5D1-4249-B4B6-C0FD8129E9B2}"/>
              </a:ext>
            </a:extLst>
          </p:cNvPr>
          <p:cNvGrpSpPr>
            <a:grpSpLocks noChangeAspect="1"/>
          </p:cNvGrpSpPr>
          <p:nvPr/>
        </p:nvGrpSpPr>
        <p:grpSpPr>
          <a:xfrm>
            <a:off x="7418906" y="1571571"/>
            <a:ext cx="517812" cy="516898"/>
            <a:chOff x="4688901" y="4106150"/>
            <a:chExt cx="649145" cy="648000"/>
          </a:xfrm>
        </p:grpSpPr>
        <p:grpSp>
          <p:nvGrpSpPr>
            <p:cNvPr id="10" name="Group 64">
              <a:extLst>
                <a:ext uri="{FF2B5EF4-FFF2-40B4-BE49-F238E27FC236}">
                  <a16:creationId xmlns:a16="http://schemas.microsoft.com/office/drawing/2014/main" id="{F0BD1041-90E8-48A5-94C5-7E138AFCF74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88901" y="4106150"/>
              <a:ext cx="649145" cy="648000"/>
              <a:chOff x="3203848" y="4202531"/>
              <a:chExt cx="649145" cy="648000"/>
            </a:xfrm>
          </p:grpSpPr>
          <p:sp>
            <p:nvSpPr>
              <p:cNvPr id="12" name="Oval 66">
                <a:extLst>
                  <a:ext uri="{FF2B5EF4-FFF2-40B4-BE49-F238E27FC236}">
                    <a16:creationId xmlns:a16="http://schemas.microsoft.com/office/drawing/2014/main" id="{03BA11CB-E009-4E95-AEF1-D77BB1391E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03848" y="4202531"/>
                <a:ext cx="649145" cy="648000"/>
              </a:xfrm>
              <a:prstGeom prst="ellipse">
                <a:avLst/>
              </a:prstGeom>
              <a:solidFill>
                <a:srgbClr val="003480"/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688166" hangingPunct="1">
                  <a:defRPr/>
                </a:pPr>
                <a:endParaRPr lang="en-GB" sz="3324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Oval 67">
                <a:extLst>
                  <a:ext uri="{FF2B5EF4-FFF2-40B4-BE49-F238E27FC236}">
                    <a16:creationId xmlns:a16="http://schemas.microsoft.com/office/drawing/2014/main" id="{70BB8C78-CC75-4C54-B1E8-A4E034BE5F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40420" y="4239039"/>
                <a:ext cx="576000" cy="574984"/>
              </a:xfrm>
              <a:prstGeom prst="ellipse">
                <a:avLst/>
              </a:prstGeom>
              <a:solidFill>
                <a:srgbClr val="003480"/>
              </a:solidFill>
              <a:ln w="1905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defTabSz="1688166" hangingPunct="1">
                  <a:defRPr/>
                </a:pPr>
                <a:endParaRPr lang="en-GB" sz="3324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" name="Graphic 65" descr="Anchor">
              <a:extLst>
                <a:ext uri="{FF2B5EF4-FFF2-40B4-BE49-F238E27FC236}">
                  <a16:creationId xmlns:a16="http://schemas.microsoft.com/office/drawing/2014/main" id="{1A7A3B2B-2FD4-4236-AADA-E1C312BE0A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33473" y="4250150"/>
              <a:ext cx="360000" cy="360000"/>
            </a:xfrm>
            <a:prstGeom prst="rect">
              <a:avLst/>
            </a:prstGeom>
          </p:spPr>
        </p:pic>
      </p:grpSp>
      <p:grpSp>
        <p:nvGrpSpPr>
          <p:cNvPr id="14" name="Group 54">
            <a:extLst>
              <a:ext uri="{FF2B5EF4-FFF2-40B4-BE49-F238E27FC236}">
                <a16:creationId xmlns:a16="http://schemas.microsoft.com/office/drawing/2014/main" id="{D5E66918-5E6D-4D44-9219-946827B2CCDE}"/>
              </a:ext>
            </a:extLst>
          </p:cNvPr>
          <p:cNvGrpSpPr>
            <a:grpSpLocks noChangeAspect="1"/>
          </p:cNvGrpSpPr>
          <p:nvPr/>
        </p:nvGrpSpPr>
        <p:grpSpPr>
          <a:xfrm>
            <a:off x="7947154" y="1570802"/>
            <a:ext cx="519424" cy="518508"/>
            <a:chOff x="3970309" y="4681420"/>
            <a:chExt cx="649145" cy="648000"/>
          </a:xfrm>
        </p:grpSpPr>
        <p:grpSp>
          <p:nvGrpSpPr>
            <p:cNvPr id="15" name="Group 55">
              <a:extLst>
                <a:ext uri="{FF2B5EF4-FFF2-40B4-BE49-F238E27FC236}">
                  <a16:creationId xmlns:a16="http://schemas.microsoft.com/office/drawing/2014/main" id="{3AFB0BF4-022A-43F6-B004-4755076470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70309" y="4681420"/>
              <a:ext cx="649145" cy="648000"/>
              <a:chOff x="3203848" y="4202531"/>
              <a:chExt cx="649145" cy="648000"/>
            </a:xfrm>
          </p:grpSpPr>
          <p:sp>
            <p:nvSpPr>
              <p:cNvPr id="17" name="Oval 57">
                <a:extLst>
                  <a:ext uri="{FF2B5EF4-FFF2-40B4-BE49-F238E27FC236}">
                    <a16:creationId xmlns:a16="http://schemas.microsoft.com/office/drawing/2014/main" id="{90BF792C-0463-4106-9F15-EC3A737540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03848" y="4202531"/>
                <a:ext cx="649145" cy="648000"/>
              </a:xfrm>
              <a:prstGeom prst="ellipse">
                <a:avLst/>
              </a:prstGeom>
              <a:solidFill>
                <a:srgbClr val="003480"/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688166" hangingPunct="1">
                  <a:defRPr/>
                </a:pPr>
                <a:endParaRPr lang="en-GB" sz="3324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58">
                <a:extLst>
                  <a:ext uri="{FF2B5EF4-FFF2-40B4-BE49-F238E27FC236}">
                    <a16:creationId xmlns:a16="http://schemas.microsoft.com/office/drawing/2014/main" id="{A2685E57-E333-4E20-8B82-C9571B28C8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40420" y="4239039"/>
                <a:ext cx="576000" cy="574984"/>
              </a:xfrm>
              <a:prstGeom prst="ellipse">
                <a:avLst/>
              </a:prstGeom>
              <a:solidFill>
                <a:srgbClr val="003480"/>
              </a:solidFill>
              <a:ln w="1905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defTabSz="1688166" hangingPunct="1">
                  <a:defRPr/>
                </a:pPr>
                <a:endParaRPr lang="en-GB" sz="3324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6" name="Graphic 56" descr="Train">
              <a:extLst>
                <a:ext uri="{FF2B5EF4-FFF2-40B4-BE49-F238E27FC236}">
                  <a16:creationId xmlns:a16="http://schemas.microsoft.com/office/drawing/2014/main" id="{F943832A-1DDC-480E-B2A0-965945516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114881" y="4825420"/>
              <a:ext cx="360000" cy="360000"/>
            </a:xfrm>
            <a:prstGeom prst="rect">
              <a:avLst/>
            </a:prstGeom>
          </p:spPr>
        </p:pic>
      </p:grpSp>
      <p:pic>
        <p:nvPicPr>
          <p:cNvPr id="19" name="Picture 2">
            <a:extLst>
              <a:ext uri="{FF2B5EF4-FFF2-40B4-BE49-F238E27FC236}">
                <a16:creationId xmlns:a16="http://schemas.microsoft.com/office/drawing/2014/main" id="{A56BEF39-B5E2-4B35-825E-C1A30CC58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4" t="15668" r="26147" b="1601"/>
          <a:stretch>
            <a:fillRect/>
          </a:stretch>
        </p:blipFill>
        <p:spPr bwMode="auto">
          <a:xfrm>
            <a:off x="20137196" y="1558861"/>
            <a:ext cx="488484" cy="49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45">
            <a:extLst>
              <a:ext uri="{FF2B5EF4-FFF2-40B4-BE49-F238E27FC236}">
                <a16:creationId xmlns:a16="http://schemas.microsoft.com/office/drawing/2014/main" id="{3937B4F7-DE03-4B93-B937-62C1B253EA60}"/>
              </a:ext>
            </a:extLst>
          </p:cNvPr>
          <p:cNvGrpSpPr/>
          <p:nvPr/>
        </p:nvGrpSpPr>
        <p:grpSpPr>
          <a:xfrm>
            <a:off x="20242493" y="9107260"/>
            <a:ext cx="477450" cy="488484"/>
            <a:chOff x="1904357" y="6010785"/>
            <a:chExt cx="369888" cy="369888"/>
          </a:xfrm>
        </p:grpSpPr>
        <p:grpSp>
          <p:nvGrpSpPr>
            <p:cNvPr id="21" name="Group 46">
              <a:extLst>
                <a:ext uri="{FF2B5EF4-FFF2-40B4-BE49-F238E27FC236}">
                  <a16:creationId xmlns:a16="http://schemas.microsoft.com/office/drawing/2014/main" id="{4652C628-51C5-44AE-9D9A-7C7D24F8C8E9}"/>
                </a:ext>
              </a:extLst>
            </p:cNvPr>
            <p:cNvGrpSpPr/>
            <p:nvPr/>
          </p:nvGrpSpPr>
          <p:grpSpPr>
            <a:xfrm>
              <a:off x="1904357" y="6010785"/>
              <a:ext cx="369888" cy="369888"/>
              <a:chOff x="1904357" y="6010785"/>
              <a:chExt cx="369888" cy="369888"/>
            </a:xfrm>
          </p:grpSpPr>
          <p:pic>
            <p:nvPicPr>
              <p:cNvPr id="23" name="Picture 9">
                <a:extLst>
                  <a:ext uri="{FF2B5EF4-FFF2-40B4-BE49-F238E27FC236}">
                    <a16:creationId xmlns:a16="http://schemas.microsoft.com/office/drawing/2014/main" id="{F6E41ED3-A37C-431D-A2A4-828E01857F4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212" t="15701" r="28458" b="10913"/>
              <a:stretch>
                <a:fillRect/>
              </a:stretch>
            </p:blipFill>
            <p:spPr bwMode="auto">
              <a:xfrm>
                <a:off x="1904357" y="6010785"/>
                <a:ext cx="369888" cy="369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Oval 49">
                <a:extLst>
                  <a:ext uri="{FF2B5EF4-FFF2-40B4-BE49-F238E27FC236}">
                    <a16:creationId xmlns:a16="http://schemas.microsoft.com/office/drawing/2014/main" id="{DC3BF47A-0B18-42ED-A5FC-067035C43C96}"/>
                  </a:ext>
                </a:extLst>
              </p:cNvPr>
              <p:cNvSpPr/>
              <p:nvPr/>
            </p:nvSpPr>
            <p:spPr>
              <a:xfrm>
                <a:off x="2005481" y="6082119"/>
                <a:ext cx="167640" cy="241300"/>
              </a:xfrm>
              <a:prstGeom prst="ellipse">
                <a:avLst/>
              </a:prstGeom>
              <a:solidFill>
                <a:srgbClr val="00348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688166" hangingPunct="1">
                  <a:defRPr/>
                </a:pPr>
                <a:endParaRPr lang="en-GB" sz="2492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Plus 47">
              <a:extLst>
                <a:ext uri="{FF2B5EF4-FFF2-40B4-BE49-F238E27FC236}">
                  <a16:creationId xmlns:a16="http://schemas.microsoft.com/office/drawing/2014/main" id="{645BBE91-282D-4FCE-85CF-7EFC1B492E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4901" y="6090609"/>
              <a:ext cx="208800" cy="210240"/>
            </a:xfrm>
            <a:prstGeom prst="mathPlus">
              <a:avLst/>
            </a:prstGeom>
            <a:gradFill flip="none" rotWithShape="1">
              <a:gsLst>
                <a:gs pos="0">
                  <a:srgbClr val="5A93D7">
                    <a:tint val="66000"/>
                    <a:satMod val="160000"/>
                  </a:srgbClr>
                </a:gs>
                <a:gs pos="52000">
                  <a:srgbClr val="5A93D7">
                    <a:tint val="44500"/>
                    <a:satMod val="160000"/>
                  </a:srgbClr>
                </a:gs>
                <a:gs pos="100000">
                  <a:srgbClr val="FFFFFF"/>
                </a:gs>
              </a:gsLst>
              <a:path path="circle">
                <a:fillToRect l="100000" t="100000"/>
              </a:path>
              <a:tileRect r="-100000" b="-10000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688166" hangingPunct="1">
                <a:defRPr/>
              </a:pPr>
              <a:endParaRPr lang="en-GB" sz="2492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5" name="Picture 6">
            <a:extLst>
              <a:ext uri="{FF2B5EF4-FFF2-40B4-BE49-F238E27FC236}">
                <a16:creationId xmlns:a16="http://schemas.microsoft.com/office/drawing/2014/main" id="{BD344111-EDBD-4CCD-AFE1-8F2BCFEE8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33" t="22647" r="29707" b="8286"/>
          <a:stretch>
            <a:fillRect/>
          </a:stretch>
        </p:blipFill>
        <p:spPr bwMode="auto">
          <a:xfrm>
            <a:off x="8491746" y="1585091"/>
            <a:ext cx="488484" cy="488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>
            <a:extLst>
              <a:ext uri="{FF2B5EF4-FFF2-40B4-BE49-F238E27FC236}">
                <a16:creationId xmlns:a16="http://schemas.microsoft.com/office/drawing/2014/main" id="{A53C1B73-7E67-4159-BE86-858936865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0" t="16484" r="28761" b="9633"/>
          <a:stretch>
            <a:fillRect/>
          </a:stretch>
        </p:blipFill>
        <p:spPr bwMode="auto">
          <a:xfrm>
            <a:off x="13941777" y="1609797"/>
            <a:ext cx="490578" cy="49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9">
            <a:extLst>
              <a:ext uri="{FF2B5EF4-FFF2-40B4-BE49-F238E27FC236}">
                <a16:creationId xmlns:a16="http://schemas.microsoft.com/office/drawing/2014/main" id="{CCA2E770-8048-4B13-8FE7-1C6849AD0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2" t="15701" r="28458" b="10913"/>
          <a:stretch>
            <a:fillRect/>
          </a:stretch>
        </p:blipFill>
        <p:spPr bwMode="auto">
          <a:xfrm>
            <a:off x="14467230" y="1610788"/>
            <a:ext cx="488484" cy="488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>
            <a:extLst>
              <a:ext uri="{FF2B5EF4-FFF2-40B4-BE49-F238E27FC236}">
                <a16:creationId xmlns:a16="http://schemas.microsoft.com/office/drawing/2014/main" id="{FAB395D0-95A1-4D3B-A2F6-16753BBF0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4" t="13950" r="29427" b="6940"/>
          <a:stretch>
            <a:fillRect/>
          </a:stretch>
        </p:blipFill>
        <p:spPr bwMode="auto">
          <a:xfrm>
            <a:off x="14270216" y="5172770"/>
            <a:ext cx="488484" cy="487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" name="Tabella 77">
            <a:extLst>
              <a:ext uri="{FF2B5EF4-FFF2-40B4-BE49-F238E27FC236}">
                <a16:creationId xmlns:a16="http://schemas.microsoft.com/office/drawing/2014/main" id="{6EB12E51-DE7B-4D24-ABAF-65378BDC98BA}"/>
              </a:ext>
            </a:extLst>
          </p:cNvPr>
          <p:cNvGraphicFramePr>
            <a:graphicFrameLocks noGrp="1"/>
          </p:cNvGraphicFramePr>
          <p:nvPr/>
        </p:nvGraphicFramePr>
        <p:xfrm>
          <a:off x="15228435" y="7038263"/>
          <a:ext cx="5761094" cy="1722210"/>
        </p:xfrm>
        <a:graphic>
          <a:graphicData uri="http://schemas.openxmlformats.org/drawingml/2006/table">
            <a:tbl>
              <a:tblPr firstRow="1" bandRow="1"/>
              <a:tblGrid>
                <a:gridCol w="834054">
                  <a:extLst>
                    <a:ext uri="{9D8B030D-6E8A-4147-A177-3AD203B41FA5}">
                      <a16:colId xmlns:a16="http://schemas.microsoft.com/office/drawing/2014/main" val="859030157"/>
                    </a:ext>
                  </a:extLst>
                </a:gridCol>
                <a:gridCol w="3762362">
                  <a:extLst>
                    <a:ext uri="{9D8B030D-6E8A-4147-A177-3AD203B41FA5}">
                      <a16:colId xmlns:a16="http://schemas.microsoft.com/office/drawing/2014/main" val="581289237"/>
                    </a:ext>
                  </a:extLst>
                </a:gridCol>
                <a:gridCol w="11646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8880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sz="2000" b="1" dirty="0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Economia </a:t>
                      </a:r>
                      <a:r>
                        <a:rPr lang="en-US" sz="2000" b="1" dirty="0" err="1">
                          <a:solidFill>
                            <a:srgbClr val="ECB50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Circolare</a:t>
                      </a:r>
                      <a:endParaRPr lang="en-GB" sz="2000" b="1" kern="1200" dirty="0">
                        <a:solidFill>
                          <a:srgbClr val="ECB502"/>
                        </a:solidFill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GB" sz="1100" b="1" kern="12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8688">
                <a:tc gridSpan="3"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171450" indent="-171450" algn="l" defTabSz="844083" rtl="0" eaLnBrk="1" latinLnBrk="0" hangingPunct="1">
                        <a:buFont typeface="Wingdings" panose="05000000000000000000" pitchFamily="2" charset="2"/>
                        <a:buChar char="ü"/>
                      </a:pPr>
                      <a:r>
                        <a:rPr lang="en-GB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Riciclo</a:t>
                      </a:r>
                      <a:r>
                        <a:rPr lang="en-GB" sz="20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 carta e </a:t>
                      </a:r>
                      <a:r>
                        <a:rPr lang="en-GB" sz="20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plastica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1</a:t>
                      </a:r>
                      <a:r>
                        <a:rPr lang="en-GB" sz="1600" b="1" kern="1200" baseline="300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°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operatore</a:t>
                      </a:r>
                      <a:r>
                        <a:rPr lang="en-GB" sz="1600" b="1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kern="1200" dirty="0" err="1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privato</a:t>
                      </a:r>
                      <a:endParaRPr lang="en-GB" sz="1600" b="1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9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844083" rtl="0" eaLnBrk="1" latinLnBrk="0" hangingPunct="1"/>
                      <a:endParaRPr lang="en-GB" sz="10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700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844083" rtl="0" eaLnBrk="1" latinLnBrk="0" hangingPunct="1"/>
                      <a:endParaRPr lang="en-GB" sz="1000" kern="120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390208"/>
                  </a:ext>
                </a:extLst>
              </a:tr>
              <a:tr h="464642"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marR="0" lvl="0" indent="0" algn="l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F2i V</a:t>
                      </a: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0" marR="0" indent="457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0" marR="0" indent="914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0" marR="0" indent="1371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0" marR="0" indent="18288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0" marR="0" indent="22860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0" marR="0" indent="27432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0" marR="0" indent="32004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0" marR="0" indent="3657600" algn="ctr" defTabSz="821531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l" defTabSz="844083" rtl="0" eaLnBrk="1" latinLnBrk="0" hangingPunct="1"/>
                      <a:r>
                        <a:rPr lang="it-IT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ReLife</a:t>
                      </a:r>
                      <a:r>
                        <a:rPr lang="it-IT" sz="1600" kern="1200" baseline="300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en-GB" sz="1600" kern="1200" baseline="300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9846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1pPr>
                      <a:lvl2pPr marL="457200" marR="0" indent="457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2pPr>
                      <a:lvl3pPr marL="914400" marR="0" indent="914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3pPr>
                      <a:lvl4pPr marL="1371600" marR="0" indent="1371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4pPr>
                      <a:lvl5pPr marL="1828800" marR="0" indent="18288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5pPr>
                      <a:lvl6pPr marL="2286000" marR="0" indent="22860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6pPr>
                      <a:lvl7pPr marL="2743200" marR="0" indent="27432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7pPr>
                      <a:lvl8pPr marL="3200400" marR="0" indent="32004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8pPr>
                      <a:lvl9pPr marL="3657600" marR="0" indent="36576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cap="none" spc="0" baseline="0">
                          <a:solidFill>
                            <a:schemeClr val="dk1"/>
                          </a:solidFill>
                          <a:uFillTx/>
                          <a:latin typeface="Calibri"/>
                          <a:sym typeface="Helvetica Neue"/>
                        </a:defRPr>
                      </a:lvl9pPr>
                    </a:lstStyle>
                    <a:p>
                      <a:pPr marL="0" algn="ctr" defTabSz="844083" rtl="0" eaLnBrk="1" latinLnBrk="0" hangingPunct="1"/>
                      <a:r>
                        <a:rPr lang="en-GB" sz="1600" kern="12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26610" marR="126610" marT="63304" marB="63304" anchor="ctr">
                    <a:lnL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6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8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0" name="Group 7">
            <a:extLst>
              <a:ext uri="{FF2B5EF4-FFF2-40B4-BE49-F238E27FC236}">
                <a16:creationId xmlns:a16="http://schemas.microsoft.com/office/drawing/2014/main" id="{622A02F5-32B0-4F59-96F8-CFC0BF6F8AC8}"/>
              </a:ext>
            </a:extLst>
          </p:cNvPr>
          <p:cNvGrpSpPr>
            <a:grpSpLocks noChangeAspect="1"/>
          </p:cNvGrpSpPr>
          <p:nvPr/>
        </p:nvGrpSpPr>
        <p:grpSpPr>
          <a:xfrm>
            <a:off x="20189122" y="7105057"/>
            <a:ext cx="495272" cy="492062"/>
            <a:chOff x="1830960" y="671739"/>
            <a:chExt cx="291600" cy="289710"/>
          </a:xfrm>
        </p:grpSpPr>
        <p:sp>
          <p:nvSpPr>
            <p:cNvPr id="31" name="Oval 4">
              <a:extLst>
                <a:ext uri="{FF2B5EF4-FFF2-40B4-BE49-F238E27FC236}">
                  <a16:creationId xmlns:a16="http://schemas.microsoft.com/office/drawing/2014/main" id="{E2F7E9EC-2BAC-497B-B8ED-72CFDF332D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9978" y="704722"/>
              <a:ext cx="226800" cy="221486"/>
            </a:xfrm>
            <a:prstGeom prst="ellipse">
              <a:avLst/>
            </a:prstGeom>
            <a:solidFill>
              <a:srgbClr val="003366"/>
            </a:solidFill>
            <a:ln w="25400" cap="flat" cmpd="sng" algn="ctr">
              <a:solidFill>
                <a:srgbClr val="0033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18288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Oval 5">
              <a:extLst>
                <a:ext uri="{FF2B5EF4-FFF2-40B4-BE49-F238E27FC236}">
                  <a16:creationId xmlns:a16="http://schemas.microsoft.com/office/drawing/2014/main" id="{ECCB09C3-DC58-49A9-84E7-18ADB7C6B2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0960" y="671739"/>
              <a:ext cx="291600" cy="289710"/>
            </a:xfrm>
            <a:prstGeom prst="ellipse">
              <a:avLst/>
            </a:prstGeom>
            <a:noFill/>
            <a:ln w="9525" cap="flat" cmpd="sng" algn="ctr">
              <a:solidFill>
                <a:srgbClr val="0033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18288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3" name="Graphic 3" descr="Recycle with solid fill">
              <a:extLst>
                <a:ext uri="{FF2B5EF4-FFF2-40B4-BE49-F238E27FC236}">
                  <a16:creationId xmlns:a16="http://schemas.microsoft.com/office/drawing/2014/main" id="{E8F51D18-11D8-451B-9A42-FC6298A07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882042" y="724960"/>
              <a:ext cx="183227" cy="183227"/>
            </a:xfrm>
            <a:prstGeom prst="rect">
              <a:avLst/>
            </a:prstGeom>
          </p:spPr>
        </p:pic>
      </p:grp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796BDD45-F3B3-455D-BD42-336C774B85EB}"/>
              </a:ext>
            </a:extLst>
          </p:cNvPr>
          <p:cNvSpPr txBox="1">
            <a:spLocks/>
          </p:cNvSpPr>
          <p:nvPr/>
        </p:nvSpPr>
        <p:spPr>
          <a:xfrm>
            <a:off x="405458" y="422908"/>
            <a:ext cx="15890876" cy="774700"/>
          </a:xfrm>
          <a:prstGeom prst="rect">
            <a:avLst/>
          </a:prstGeom>
          <a:ln w="28575">
            <a:noFill/>
          </a:ln>
        </p:spPr>
        <p:txBody>
          <a:bodyPr lIns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46" b="0" kern="1200" baseline="0">
                <a:solidFill>
                  <a:srgbClr val="00348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828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it-IT" sz="3692" b="0" i="0" u="none" strike="noStrike" kern="1200" cap="none" spc="0" normalizeH="0" baseline="0" noProof="0" dirty="0">
                <a:ln>
                  <a:noFill/>
                </a:ln>
                <a:solidFill>
                  <a:srgbClr val="003480"/>
                </a:solidFill>
                <a:effectLst/>
                <a:uLnTx/>
                <a:uFillTx/>
              </a:rPr>
              <a:t>Portafoglio F2i - la maggiore piattaforma infrastrutturale del Paese</a:t>
            </a:r>
            <a:endParaRPr kumimoji="0" lang="en-GB" sz="3692" b="0" i="0" u="none" strike="noStrike" kern="1200" cap="none" spc="0" normalizeH="0" baseline="0" noProof="0" dirty="0">
              <a:ln>
                <a:noFill/>
              </a:ln>
              <a:solidFill>
                <a:srgbClr val="003480"/>
              </a:solidFill>
              <a:effectLst/>
              <a:uLnTx/>
              <a:uFillTx/>
            </a:endParaRPr>
          </a:p>
        </p:txBody>
      </p:sp>
      <p:sp>
        <p:nvSpPr>
          <p:cNvPr id="35" name="CasellaDiTesto 41">
            <a:extLst>
              <a:ext uri="{FF2B5EF4-FFF2-40B4-BE49-F238E27FC236}">
                <a16:creationId xmlns:a16="http://schemas.microsoft.com/office/drawing/2014/main" id="{9DBAF276-13ED-4E1F-9431-F7138A35B17C}"/>
              </a:ext>
            </a:extLst>
          </p:cNvPr>
          <p:cNvSpPr txBox="1"/>
          <p:nvPr/>
        </p:nvSpPr>
        <p:spPr>
          <a:xfrm>
            <a:off x="3116629" y="12310301"/>
            <a:ext cx="17525286" cy="490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828800" fontAlgn="base" hangingPunct="1">
              <a:spcBef>
                <a:spcPct val="0"/>
              </a:spcBef>
              <a:spcAft>
                <a:spcPct val="0"/>
              </a:spcAft>
              <a:buSzPct val="80000"/>
              <a:defRPr/>
            </a:pPr>
            <a:r>
              <a:rPr lang="en-GB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en-GB" sz="1292" kern="1200" dirty="0" err="1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GB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92" kern="1200" dirty="0" err="1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società</a:t>
            </a:r>
            <a:r>
              <a:rPr lang="en-GB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target </a:t>
            </a:r>
            <a:r>
              <a:rPr lang="en-GB" sz="1292" kern="1200" dirty="0" err="1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detenuta</a:t>
            </a:r>
            <a:r>
              <a:rPr lang="en-GB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92" kern="1200" dirty="0" err="1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direttamente</a:t>
            </a:r>
            <a:r>
              <a:rPr lang="en-GB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1292" kern="1200" dirty="0" err="1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attraverso</a:t>
            </a:r>
            <a:r>
              <a:rPr lang="en-GB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92" kern="1200" dirty="0" err="1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veicoli</a:t>
            </a:r>
            <a:endParaRPr lang="it-IT" sz="1292" kern="1200" dirty="0">
              <a:solidFill>
                <a:srgbClr val="8282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1828800" fontAlgn="base" hangingPunct="1">
              <a:spcBef>
                <a:spcPct val="0"/>
              </a:spcBef>
              <a:spcAft>
                <a:spcPct val="0"/>
              </a:spcAft>
              <a:buSzPct val="80000"/>
              <a:defRPr/>
            </a:pPr>
            <a:r>
              <a:rPr lang="en-CH" sz="1292" kern="1200" baseline="500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it-IT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Traffico 2019; </a:t>
            </a:r>
            <a:r>
              <a:rPr lang="it-IT" sz="1292" kern="1200" baseline="300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it-IT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Acquisizione in corso (</a:t>
            </a:r>
            <a:r>
              <a:rPr lang="it-IT" sz="1292" kern="1200" dirty="0" err="1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signing</a:t>
            </a:r>
            <a:r>
              <a:rPr lang="it-IT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Agosto 2021); 49% da acquisire nel 2023; </a:t>
            </a:r>
            <a:r>
              <a:rPr lang="it-IT" sz="1292" kern="1200" baseline="300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it-IT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Acquisizione in corso (</a:t>
            </a:r>
            <a:r>
              <a:rPr lang="it-IT" sz="1292" kern="1200" dirty="0" err="1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signing</a:t>
            </a:r>
            <a:r>
              <a:rPr lang="it-IT" sz="1292" kern="1200" dirty="0">
                <a:solidFill>
                  <a:srgbClr val="8282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Agosto 2021)</a:t>
            </a:r>
          </a:p>
        </p:txBody>
      </p:sp>
      <p:sp>
        <p:nvSpPr>
          <p:cNvPr id="36" name="Rettangolo con angoli arrotondati 35">
            <a:extLst>
              <a:ext uri="{FF2B5EF4-FFF2-40B4-BE49-F238E27FC236}">
                <a16:creationId xmlns:a16="http://schemas.microsoft.com/office/drawing/2014/main" id="{BC5EDFBF-E853-4236-BD3A-9AEF18FD015E}"/>
              </a:ext>
            </a:extLst>
          </p:cNvPr>
          <p:cNvSpPr/>
          <p:nvPr/>
        </p:nvSpPr>
        <p:spPr>
          <a:xfrm>
            <a:off x="3189124" y="7653550"/>
            <a:ext cx="5965607" cy="1712801"/>
          </a:xfrm>
          <a:prstGeom prst="roundRect">
            <a:avLst/>
          </a:prstGeom>
          <a:noFill/>
          <a:ln w="158750" cap="flat" cmpd="sng" algn="ctr">
            <a:solidFill>
              <a:srgbClr val="102C7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ttangolo">
            <a:extLst>
              <a:ext uri="{FF2B5EF4-FFF2-40B4-BE49-F238E27FC236}">
                <a16:creationId xmlns:a16="http://schemas.microsoft.com/office/drawing/2014/main" id="{613AD6AD-7A65-4BB8-AA79-C85F11124681}"/>
              </a:ext>
            </a:extLst>
          </p:cNvPr>
          <p:cNvSpPr/>
          <p:nvPr/>
        </p:nvSpPr>
        <p:spPr>
          <a:xfrm>
            <a:off x="-13736" y="13060948"/>
            <a:ext cx="1774072" cy="690772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defTabSz="821532"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000">
              <a:solidFill>
                <a:srgbClr val="000000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8" name="Rettangolo">
            <a:extLst>
              <a:ext uri="{FF2B5EF4-FFF2-40B4-BE49-F238E27FC236}">
                <a16:creationId xmlns:a16="http://schemas.microsoft.com/office/drawing/2014/main" id="{5E28852C-5FC8-42C1-9EAA-588C57196E79}"/>
              </a:ext>
            </a:extLst>
          </p:cNvPr>
          <p:cNvSpPr/>
          <p:nvPr/>
        </p:nvSpPr>
        <p:spPr>
          <a:xfrm>
            <a:off x="1678997" y="13060948"/>
            <a:ext cx="20300414" cy="690772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defTabSz="821532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0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39" name="Immagine" descr="Immagine">
            <a:extLst>
              <a:ext uri="{FF2B5EF4-FFF2-40B4-BE49-F238E27FC236}">
                <a16:creationId xmlns:a16="http://schemas.microsoft.com/office/drawing/2014/main" id="{0DB6380D-2F55-4C30-8D5D-DC860BB87E9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CARRARA • CHIOGGIA • LIVORNO • MONFALCONE • VENEZIA">
            <a:extLst>
              <a:ext uri="{FF2B5EF4-FFF2-40B4-BE49-F238E27FC236}">
                <a16:creationId xmlns:a16="http://schemas.microsoft.com/office/drawing/2014/main" id="{C5A892A9-2E19-4226-B725-422EEC025305}"/>
              </a:ext>
            </a:extLst>
          </p:cNvPr>
          <p:cNvSpPr txBox="1"/>
          <p:nvPr/>
        </p:nvSpPr>
        <p:spPr>
          <a:xfrm>
            <a:off x="4204071" y="13247061"/>
            <a:ext cx="15975858" cy="328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8" tIns="71438" rIns="71438" bIns="71438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defTabSz="2438340">
              <a:defRPr/>
            </a:pPr>
            <a:r>
              <a:rPr spc="744" dirty="0"/>
              <a:t>CARRARA • LIVORNO • MONFALCONE • VENEZIA</a:t>
            </a:r>
          </a:p>
        </p:txBody>
      </p:sp>
      <p:sp>
        <p:nvSpPr>
          <p:cNvPr id="41" name="Numero diapositiva">
            <a:extLst>
              <a:ext uri="{FF2B5EF4-FFF2-40B4-BE49-F238E27FC236}">
                <a16:creationId xmlns:a16="http://schemas.microsoft.com/office/drawing/2014/main" id="{7576FA01-7D9E-43E0-8FED-8D91279C72BA}"/>
              </a:ext>
            </a:extLst>
          </p:cNvPr>
          <p:cNvSpPr txBox="1">
            <a:spLocks/>
          </p:cNvSpPr>
          <p:nvPr/>
        </p:nvSpPr>
        <p:spPr>
          <a:xfrm>
            <a:off x="21311473" y="13102795"/>
            <a:ext cx="367085" cy="473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42874" tIns="142874" rIns="142874" bIns="142874" anchor="b">
            <a:spAutoFit/>
          </a:bodyPr>
          <a:lstStyle>
            <a:defPPr rtl="0">
              <a:defRPr lang="it-it"/>
            </a:defPPr>
            <a:lvl1pPr marL="0" algn="l" defTabSz="410766" rtl="0" eaLnBrk="1" latinLnBrk="0" hangingPunct="1">
              <a:defRPr sz="600" kern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21532" hangingPunct="0">
              <a:defRPr/>
            </a:pPr>
            <a:fld id="{86CB4B4D-7CA3-9044-876B-883B54F8677D}" type="slidenum">
              <a:rPr lang="it-IT" sz="1200" kern="0"/>
              <a:pPr algn="ctr" defTabSz="821532" hangingPunct="0">
                <a:defRPr/>
              </a:pPr>
              <a:t>3</a:t>
            </a:fld>
            <a:endParaRPr lang="it-IT" sz="1200" kern="0"/>
          </a:p>
        </p:txBody>
      </p:sp>
    </p:spTree>
    <p:extLst>
      <p:ext uri="{BB962C8B-B14F-4D97-AF65-F5344CB8AC3E}">
        <p14:creationId xmlns:p14="http://schemas.microsoft.com/office/powerpoint/2010/main" val="34039238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6251152B-84D5-4002-872F-EAEE5D3FFCE5}"/>
              </a:ext>
            </a:extLst>
          </p:cNvPr>
          <p:cNvSpPr/>
          <p:nvPr/>
        </p:nvSpPr>
        <p:spPr>
          <a:xfrm>
            <a:off x="18664" y="700074"/>
            <a:ext cx="13454743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">
            <a:extLst>
              <a:ext uri="{FF2B5EF4-FFF2-40B4-BE49-F238E27FC236}">
                <a16:creationId xmlns:a16="http://schemas.microsoft.com/office/drawing/2014/main" id="{91F2EBED-5894-427B-B999-C68A0D91E7F1}"/>
              </a:ext>
            </a:extLst>
          </p:cNvPr>
          <p:cNvSpPr/>
          <p:nvPr/>
        </p:nvSpPr>
        <p:spPr>
          <a:xfrm>
            <a:off x="-13736" y="13060948"/>
            <a:ext cx="1774072" cy="690772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defTabSz="821532"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000">
              <a:solidFill>
                <a:srgbClr val="000000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Rettangolo">
            <a:extLst>
              <a:ext uri="{FF2B5EF4-FFF2-40B4-BE49-F238E27FC236}">
                <a16:creationId xmlns:a16="http://schemas.microsoft.com/office/drawing/2014/main" id="{973E11C7-74FF-4C4B-9AB8-817D5D865EA6}"/>
              </a:ext>
            </a:extLst>
          </p:cNvPr>
          <p:cNvSpPr/>
          <p:nvPr/>
        </p:nvSpPr>
        <p:spPr>
          <a:xfrm>
            <a:off x="1678997" y="13060948"/>
            <a:ext cx="20300414" cy="690772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 defTabSz="821532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0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3" name="Immagine" descr="Immagine">
            <a:extLst>
              <a:ext uri="{FF2B5EF4-FFF2-40B4-BE49-F238E27FC236}">
                <a16:creationId xmlns:a16="http://schemas.microsoft.com/office/drawing/2014/main" id="{E1007FD0-8FF2-4562-A831-0F616AA6E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CARRARA • CHIOGGIA • LIVORNO • MONFALCONE • VENEZIA">
            <a:extLst>
              <a:ext uri="{FF2B5EF4-FFF2-40B4-BE49-F238E27FC236}">
                <a16:creationId xmlns:a16="http://schemas.microsoft.com/office/drawing/2014/main" id="{0A4C6C5B-27E1-4654-887A-378BE8097010}"/>
              </a:ext>
            </a:extLst>
          </p:cNvPr>
          <p:cNvSpPr txBox="1"/>
          <p:nvPr/>
        </p:nvSpPr>
        <p:spPr>
          <a:xfrm>
            <a:off x="4204071" y="13247061"/>
            <a:ext cx="15975858" cy="328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8" tIns="71438" rIns="71438" bIns="71438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defTabSz="2438340">
              <a:defRPr/>
            </a:pPr>
            <a:r>
              <a:rPr spc="744" dirty="0"/>
              <a:t>CARRARA • LIVORNO • MONFALCONE • VENEZIA</a:t>
            </a:r>
          </a:p>
        </p:txBody>
      </p:sp>
      <p:sp>
        <p:nvSpPr>
          <p:cNvPr id="16" name="Numero diapositiva">
            <a:extLst>
              <a:ext uri="{FF2B5EF4-FFF2-40B4-BE49-F238E27FC236}">
                <a16:creationId xmlns:a16="http://schemas.microsoft.com/office/drawing/2014/main" id="{5B1FE74A-AB81-42EF-81B3-C9068D3530E7}"/>
              </a:ext>
            </a:extLst>
          </p:cNvPr>
          <p:cNvSpPr txBox="1">
            <a:spLocks/>
          </p:cNvSpPr>
          <p:nvPr/>
        </p:nvSpPr>
        <p:spPr>
          <a:xfrm>
            <a:off x="21311473" y="13102795"/>
            <a:ext cx="367085" cy="473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42874" tIns="142874" rIns="142874" bIns="142874" anchor="b">
            <a:spAutoFit/>
          </a:bodyPr>
          <a:lstStyle>
            <a:defPPr rtl="0">
              <a:defRPr lang="it-it"/>
            </a:defPPr>
            <a:lvl1pPr marL="0" algn="l" defTabSz="410766" rtl="0" eaLnBrk="1" latinLnBrk="0" hangingPunct="1">
              <a:defRPr sz="600" kern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21532" hangingPunct="0">
              <a:defRPr/>
            </a:pPr>
            <a:fld id="{86CB4B4D-7CA3-9044-876B-883B54F8677D}" type="slidenum">
              <a:rPr lang="it-IT" sz="1200" kern="0"/>
              <a:pPr algn="ctr" defTabSz="821532" hangingPunct="0">
                <a:defRPr/>
              </a:pPr>
              <a:t>4</a:t>
            </a:fld>
            <a:endParaRPr lang="it-IT" sz="1200" kern="0"/>
          </a:p>
        </p:txBody>
      </p:sp>
      <p:sp>
        <p:nvSpPr>
          <p:cNvPr id="70" name="Titolo 1">
            <a:extLst>
              <a:ext uri="{FF2B5EF4-FFF2-40B4-BE49-F238E27FC236}">
                <a16:creationId xmlns:a16="http://schemas.microsoft.com/office/drawing/2014/main" id="{92937EEA-1739-4CD4-BB9D-3CC185B2FAE7}"/>
              </a:ext>
            </a:extLst>
          </p:cNvPr>
          <p:cNvSpPr txBox="1">
            <a:spLocks/>
          </p:cNvSpPr>
          <p:nvPr/>
        </p:nvSpPr>
        <p:spPr>
          <a:xfrm>
            <a:off x="873300" y="700074"/>
            <a:ext cx="12993620" cy="12801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828800"/>
            <a:r>
              <a:rPr lang="it-IT" sz="7200" b="1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Governance dei porti</a:t>
            </a:r>
          </a:p>
          <a:p>
            <a:pPr defTabSz="1828800"/>
            <a:r>
              <a:rPr lang="it-IT" sz="7200" b="1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79" name="Rectangle 17">
            <a:extLst>
              <a:ext uri="{FF2B5EF4-FFF2-40B4-BE49-F238E27FC236}">
                <a16:creationId xmlns:a16="http://schemas.microsoft.com/office/drawing/2014/main" id="{C860A207-3617-4B8F-BAB3-58F92734585B}"/>
              </a:ext>
            </a:extLst>
          </p:cNvPr>
          <p:cNvSpPr/>
          <p:nvPr/>
        </p:nvSpPr>
        <p:spPr>
          <a:xfrm>
            <a:off x="7064655" y="2852757"/>
            <a:ext cx="16091426" cy="2241550"/>
          </a:xfrm>
          <a:prstGeom prst="rect">
            <a:avLst/>
          </a:prstGeom>
          <a:noFill/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828800" hangingPunct="1">
              <a:spcAft>
                <a:spcPct val="20000"/>
              </a:spcAft>
              <a:defRPr/>
            </a:pPr>
            <a:r>
              <a:rPr lang="it-IT" altLang="fr-FR" sz="5600" b="1" kern="1200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Enti Portuali - </a:t>
            </a:r>
            <a:r>
              <a:rPr lang="it-IT" altLang="fr-FR" sz="5600" kern="1200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Imprese di imbarco e sbarco</a:t>
            </a:r>
          </a:p>
        </p:txBody>
      </p:sp>
      <p:sp>
        <p:nvSpPr>
          <p:cNvPr id="80" name="Rettangolo 23">
            <a:extLst>
              <a:ext uri="{FF2B5EF4-FFF2-40B4-BE49-F238E27FC236}">
                <a16:creationId xmlns:a16="http://schemas.microsoft.com/office/drawing/2014/main" id="{8103519A-F536-4E04-AC85-645F45AE4C02}"/>
              </a:ext>
            </a:extLst>
          </p:cNvPr>
          <p:cNvSpPr/>
          <p:nvPr/>
        </p:nvSpPr>
        <p:spPr>
          <a:xfrm>
            <a:off x="1227921" y="2852756"/>
            <a:ext cx="5134058" cy="2222500"/>
          </a:xfrm>
          <a:prstGeom prst="rect">
            <a:avLst/>
          </a:prstGeom>
          <a:solidFill>
            <a:srgbClr val="102C7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828800">
              <a:defRPr/>
            </a:pPr>
            <a:r>
              <a:rPr lang="it-IT" sz="3200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Prima del </a:t>
            </a:r>
          </a:p>
          <a:p>
            <a:pPr algn="ctr" defTabSz="1828800">
              <a:defRPr/>
            </a:pPr>
            <a:r>
              <a:rPr lang="it-IT" sz="5600" dirty="0">
                <a:solidFill>
                  <a:srgbClr val="EEB13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1994</a:t>
            </a:r>
          </a:p>
        </p:txBody>
      </p:sp>
      <p:sp>
        <p:nvSpPr>
          <p:cNvPr id="81" name="Rectangle 17">
            <a:extLst>
              <a:ext uri="{FF2B5EF4-FFF2-40B4-BE49-F238E27FC236}">
                <a16:creationId xmlns:a16="http://schemas.microsoft.com/office/drawing/2014/main" id="{98AD7A16-219C-4C4A-A112-D4E6D398DA4B}"/>
              </a:ext>
            </a:extLst>
          </p:cNvPr>
          <p:cNvSpPr/>
          <p:nvPr/>
        </p:nvSpPr>
        <p:spPr>
          <a:xfrm>
            <a:off x="7064655" y="6079777"/>
            <a:ext cx="16091426" cy="2241550"/>
          </a:xfrm>
          <a:prstGeom prst="rect">
            <a:avLst/>
          </a:prstGeom>
          <a:noFill/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defTabSz="1828800" hangingPunct="1">
              <a:spcAft>
                <a:spcPct val="20000"/>
              </a:spcAft>
              <a:defRPr/>
            </a:pPr>
            <a:r>
              <a:rPr lang="it-IT" altLang="fr-FR" sz="5600" b="1" kern="1200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Autorità Portuali – </a:t>
            </a:r>
            <a:r>
              <a:rPr lang="it-IT" altLang="fr-FR" sz="5600" kern="1200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Terminalisti (nati da agenti marittimi, spedizionieri, imprese imbarco/sbarco) a livello di imprese di famiglia</a:t>
            </a:r>
          </a:p>
        </p:txBody>
      </p:sp>
      <p:sp>
        <p:nvSpPr>
          <p:cNvPr id="82" name="Rettangolo 23">
            <a:extLst>
              <a:ext uri="{FF2B5EF4-FFF2-40B4-BE49-F238E27FC236}">
                <a16:creationId xmlns:a16="http://schemas.microsoft.com/office/drawing/2014/main" id="{0729FC22-609D-4A74-8BB0-67A360CF2744}"/>
              </a:ext>
            </a:extLst>
          </p:cNvPr>
          <p:cNvSpPr/>
          <p:nvPr/>
        </p:nvSpPr>
        <p:spPr>
          <a:xfrm>
            <a:off x="1227921" y="6079776"/>
            <a:ext cx="5134058" cy="2222500"/>
          </a:xfrm>
          <a:prstGeom prst="rect">
            <a:avLst/>
          </a:prstGeom>
          <a:solidFill>
            <a:srgbClr val="102C7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828800">
              <a:defRPr/>
            </a:pPr>
            <a:r>
              <a:rPr lang="it-IT" sz="5600" dirty="0">
                <a:solidFill>
                  <a:srgbClr val="EEB13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1994</a:t>
            </a:r>
          </a:p>
          <a:p>
            <a:pPr algn="ctr" defTabSz="1828800">
              <a:defRPr/>
            </a:pPr>
            <a:r>
              <a:rPr lang="it-IT" sz="3200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Legge di riforma portuale</a:t>
            </a:r>
          </a:p>
        </p:txBody>
      </p:sp>
      <p:sp>
        <p:nvSpPr>
          <p:cNvPr id="83" name="Rectangle 17">
            <a:extLst>
              <a:ext uri="{FF2B5EF4-FFF2-40B4-BE49-F238E27FC236}">
                <a16:creationId xmlns:a16="http://schemas.microsoft.com/office/drawing/2014/main" id="{246BAF9F-6761-4370-A487-DA2F615DBDBA}"/>
              </a:ext>
            </a:extLst>
          </p:cNvPr>
          <p:cNvSpPr/>
          <p:nvPr/>
        </p:nvSpPr>
        <p:spPr>
          <a:xfrm>
            <a:off x="7064655" y="9306797"/>
            <a:ext cx="16091426" cy="2241550"/>
          </a:xfrm>
          <a:prstGeom prst="rect">
            <a:avLst/>
          </a:prstGeom>
          <a:noFill/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828800" hangingPunct="1">
              <a:spcAft>
                <a:spcPct val="20000"/>
              </a:spcAft>
              <a:defRPr/>
            </a:pPr>
            <a:r>
              <a:rPr lang="it-IT" altLang="fr-FR" sz="5600" b="1" kern="1200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Autorità Sistema Portuale - </a:t>
            </a:r>
            <a:r>
              <a:rPr lang="it-IT" altLang="fr-FR" sz="5600" kern="1200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Terminals aggregati, capitali necessari</a:t>
            </a:r>
          </a:p>
        </p:txBody>
      </p:sp>
      <p:sp>
        <p:nvSpPr>
          <p:cNvPr id="84" name="Rettangolo 23">
            <a:extLst>
              <a:ext uri="{FF2B5EF4-FFF2-40B4-BE49-F238E27FC236}">
                <a16:creationId xmlns:a16="http://schemas.microsoft.com/office/drawing/2014/main" id="{281D3067-F112-4C78-A020-B26D163A92F4}"/>
              </a:ext>
            </a:extLst>
          </p:cNvPr>
          <p:cNvSpPr/>
          <p:nvPr/>
        </p:nvSpPr>
        <p:spPr>
          <a:xfrm>
            <a:off x="1227919" y="9325846"/>
            <a:ext cx="5134058" cy="2222500"/>
          </a:xfrm>
          <a:prstGeom prst="rect">
            <a:avLst/>
          </a:prstGeom>
          <a:solidFill>
            <a:srgbClr val="102C7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828800">
              <a:defRPr/>
            </a:pPr>
            <a:r>
              <a:rPr lang="it-IT" sz="5600" dirty="0">
                <a:solidFill>
                  <a:srgbClr val="EEB13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2016</a:t>
            </a:r>
          </a:p>
          <a:p>
            <a:pPr algn="ctr" defTabSz="1828800">
              <a:defRPr/>
            </a:pPr>
            <a:r>
              <a:rPr lang="it-IT" sz="3200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Riforma della riforma</a:t>
            </a:r>
          </a:p>
        </p:txBody>
      </p:sp>
    </p:spTree>
    <p:extLst>
      <p:ext uri="{BB962C8B-B14F-4D97-AF65-F5344CB8AC3E}">
        <p14:creationId xmlns:p14="http://schemas.microsoft.com/office/powerpoint/2010/main" val="193740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ttangolo 29">
            <a:extLst>
              <a:ext uri="{FF2B5EF4-FFF2-40B4-BE49-F238E27FC236}">
                <a16:creationId xmlns:a16="http://schemas.microsoft.com/office/drawing/2014/main" id="{680FE403-2507-419B-816E-ED913A03306D}"/>
              </a:ext>
            </a:extLst>
          </p:cNvPr>
          <p:cNvSpPr/>
          <p:nvPr/>
        </p:nvSpPr>
        <p:spPr>
          <a:xfrm>
            <a:off x="3" y="700074"/>
            <a:ext cx="13454743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8" name="Terminals di più porti che svolgono attività analoghe per assicurare:"/>
          <p:cNvSpPr txBox="1"/>
          <p:nvPr/>
        </p:nvSpPr>
        <p:spPr>
          <a:xfrm>
            <a:off x="11268940" y="6507088"/>
            <a:ext cx="9540426" cy="1057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6" tIns="71436" rIns="71436" bIns="71436" anchor="ctr">
            <a:spAutoFit/>
          </a:bodyPr>
          <a:lstStyle/>
          <a:p>
            <a:pPr marL="0" marR="0" lvl="1" indent="0" algn="l" defTabSz="1828800" rtl="0" eaLnBrk="1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Terminals di </a:t>
            </a: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più</a:t>
            </a: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 </a:t>
            </a: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porti</a:t>
            </a: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 </a:t>
            </a: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che</a:t>
            </a: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 </a:t>
            </a: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svolgono</a:t>
            </a: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 </a:t>
            </a: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attività</a:t>
            </a: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 </a:t>
            </a: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analoghe</a:t>
            </a: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 per </a:t>
            </a: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assicurare</a:t>
            </a: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: </a:t>
            </a:r>
          </a:p>
        </p:txBody>
      </p:sp>
      <p:pic>
        <p:nvPicPr>
          <p:cNvPr id="349" name="rinfuse.png" descr="rinfus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3588" y="3285551"/>
            <a:ext cx="4532675" cy="2266338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Rectangle 17"/>
          <p:cNvSpPr txBox="1"/>
          <p:nvPr/>
        </p:nvSpPr>
        <p:spPr>
          <a:xfrm>
            <a:off x="2207777" y="6515408"/>
            <a:ext cx="4867742" cy="4328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marL="0" marR="0" lvl="4" indent="914400" algn="l" defTabSz="1828800" rtl="0" eaLnBrk="1" fontAlgn="auto" latinLnBrk="0" hangingPunct="0">
              <a:lnSpc>
                <a:spcPct val="18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Armatore</a:t>
            </a:r>
            <a:endParaRPr kumimoji="0" sz="3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4" indent="914400" algn="l" defTabSz="1828800" rtl="0" eaLnBrk="1" fontAlgn="auto" latinLnBrk="0" hangingPunct="0">
              <a:lnSpc>
                <a:spcPct val="18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Terminalista</a:t>
            </a:r>
            <a:endParaRPr kumimoji="0" sz="3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4" indent="914400" algn="l" defTabSz="1828800" rtl="0" eaLnBrk="1" fontAlgn="auto" latinLnBrk="0" hangingPunct="0">
              <a:lnSpc>
                <a:spcPct val="18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Agente</a:t>
            </a: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 </a:t>
            </a: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marittimo</a:t>
            </a:r>
            <a:endParaRPr kumimoji="0" sz="3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4" indent="914400" algn="l" defTabSz="1828800" rtl="0" eaLnBrk="1" fontAlgn="auto" latinLnBrk="0" hangingPunct="0">
              <a:lnSpc>
                <a:spcPct val="18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3000" b="0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Spedizioni</a:t>
            </a:r>
            <a:endParaRPr kumimoji="0" sz="3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4" indent="914400" algn="l" defTabSz="1828800" rtl="0" eaLnBrk="1" fontAlgn="auto" latinLnBrk="0" hangingPunct="0">
              <a:lnSpc>
                <a:spcPct val="18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3000" b="0" i="0" u="none" strike="noStrike" kern="0" cap="none" spc="0" normalizeH="0" baseline="0" noProof="0" dirty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Logistica interna</a:t>
            </a:r>
          </a:p>
        </p:txBody>
      </p:sp>
      <p:sp>
        <p:nvSpPr>
          <p:cNvPr id="351" name="Rectangle 17"/>
          <p:cNvSpPr txBox="1"/>
          <p:nvPr/>
        </p:nvSpPr>
        <p:spPr>
          <a:xfrm>
            <a:off x="2224079" y="5639548"/>
            <a:ext cx="5880153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marL="0" marR="0" lvl="3" indent="0" algn="l" defTabSz="1828800" rtl="0" eaLnBrk="1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1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3000" b="1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CONTAINERS</a:t>
            </a:r>
          </a:p>
        </p:txBody>
      </p:sp>
      <p:sp>
        <p:nvSpPr>
          <p:cNvPr id="352" name="Titolo 1"/>
          <p:cNvSpPr txBox="1"/>
          <p:nvPr/>
        </p:nvSpPr>
        <p:spPr>
          <a:xfrm>
            <a:off x="1869520" y="2357834"/>
            <a:ext cx="3930727" cy="91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1828800">
              <a:defRPr sz="54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400" b="0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VERTICALI</a:t>
            </a:r>
          </a:p>
        </p:txBody>
      </p:sp>
      <p:sp>
        <p:nvSpPr>
          <p:cNvPr id="353" name="Titolo 1"/>
          <p:cNvSpPr txBox="1"/>
          <p:nvPr/>
        </p:nvSpPr>
        <p:spPr>
          <a:xfrm>
            <a:off x="873300" y="693950"/>
            <a:ext cx="11063142" cy="1196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1828800">
              <a:defRPr sz="7200" b="1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200" b="1" i="0" u="none" strike="noStrike" kern="0" cap="none" spc="0" normalizeH="0" baseline="0" noProof="0" dirty="0" err="1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Integrazioni</a:t>
            </a:r>
            <a:endParaRPr kumimoji="0" sz="7200" b="1" i="0" u="none" strike="noStrike" kern="0" cap="none" spc="0" normalizeH="0" baseline="0" noProof="0" dirty="0">
              <a:ln>
                <a:noFill/>
              </a:ln>
              <a:solidFill>
                <a:srgbClr val="102C70"/>
              </a:solidFill>
              <a:effectLst/>
              <a:uLnTx/>
              <a:uFillTx/>
              <a:latin typeface="Segoe UI"/>
              <a:cs typeface="Segoe UI"/>
              <a:sym typeface="Segoe UI"/>
            </a:endParaRPr>
          </a:p>
        </p:txBody>
      </p:sp>
      <p:sp>
        <p:nvSpPr>
          <p:cNvPr id="354" name="Rettangolo"/>
          <p:cNvSpPr/>
          <p:nvPr/>
        </p:nvSpPr>
        <p:spPr>
          <a:xfrm>
            <a:off x="-13736" y="13060948"/>
            <a:ext cx="1774072" cy="690773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6" tIns="71436" rIns="71436" bIns="71436" anchor="ctr"/>
          <a:lstStyle/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355" name="Rettangolo"/>
          <p:cNvSpPr/>
          <p:nvPr/>
        </p:nvSpPr>
        <p:spPr>
          <a:xfrm>
            <a:off x="1678997" y="13060948"/>
            <a:ext cx="20300414" cy="690773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6" tIns="71436" rIns="71436" bIns="71436" anchor="ctr"/>
          <a:lstStyle/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pic>
        <p:nvPicPr>
          <p:cNvPr id="356" name="Immagine" descr="Immagi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3577" y="12115578"/>
            <a:ext cx="869753" cy="1420045"/>
          </a:xfrm>
          <a:prstGeom prst="rect">
            <a:avLst/>
          </a:prstGeom>
          <a:ln w="12700">
            <a:miter lim="400000"/>
          </a:ln>
        </p:spPr>
      </p:pic>
      <p:sp>
        <p:nvSpPr>
          <p:cNvPr id="357" name="CARRARA • CHIOGGIA • LIVORNO • MONFALCONE • VENEZIA"/>
          <p:cNvSpPr txBox="1"/>
          <p:nvPr/>
        </p:nvSpPr>
        <p:spPr>
          <a:xfrm>
            <a:off x="4204070" y="13251192"/>
            <a:ext cx="15975858" cy="3206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8" tIns="71438" rIns="71438" bIns="71438" anchor="ctr">
            <a:spAutoFit/>
          </a:bodyPr>
          <a:lstStyle>
            <a:lvl1pPr defTabSz="2438339">
              <a:defRPr sz="1200" spc="744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marR="0" lvl="0" indent="0" algn="ctr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744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CARRARA • LIVORNO • MONFALCONE • VENEZIA</a:t>
            </a:r>
          </a:p>
        </p:txBody>
      </p:sp>
      <p:sp>
        <p:nvSpPr>
          <p:cNvPr id="358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21307170" y="13112451"/>
            <a:ext cx="375690" cy="463549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42873" tIns="142873" rIns="142873" bIns="142873" anchor="b"/>
          <a:lstStyle>
            <a:lvl1pPr algn="ctr" defTabSz="821532"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821532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ctr" defTabSz="821532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59" name="Connettore diritto 2"/>
          <p:cNvSpPr/>
          <p:nvPr/>
        </p:nvSpPr>
        <p:spPr>
          <a:xfrm flipH="1">
            <a:off x="2545427" y="6739090"/>
            <a:ext cx="1" cy="4033198"/>
          </a:xfrm>
          <a:prstGeom prst="line">
            <a:avLst/>
          </a:prstGeom>
          <a:ln w="25400">
            <a:solidFill>
              <a:srgbClr val="102C70"/>
            </a:solidFill>
            <a:miter/>
          </a:ln>
        </p:spPr>
        <p:txBody>
          <a:bodyPr lIns="45718" tIns="45718" rIns="45718" bIns="45718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360" name="Ovale 3"/>
          <p:cNvSpPr/>
          <p:nvPr/>
        </p:nvSpPr>
        <p:spPr>
          <a:xfrm>
            <a:off x="2445963" y="6739089"/>
            <a:ext cx="252000" cy="252000"/>
          </a:xfrm>
          <a:prstGeom prst="ellipse">
            <a:avLst/>
          </a:prstGeom>
          <a:solidFill>
            <a:srgbClr val="EEAD50"/>
          </a:solidFill>
          <a:ln w="12700">
            <a:solidFill>
              <a:srgbClr val="FFFFFF"/>
            </a:solidFill>
            <a:miter/>
          </a:ln>
        </p:spPr>
        <p:txBody>
          <a:bodyPr lIns="71436" tIns="71436" rIns="71436" bIns="71436" anchor="ctr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1" name="Ovale 14"/>
          <p:cNvSpPr/>
          <p:nvPr/>
        </p:nvSpPr>
        <p:spPr>
          <a:xfrm>
            <a:off x="2445963" y="7687505"/>
            <a:ext cx="252000" cy="252000"/>
          </a:xfrm>
          <a:prstGeom prst="ellipse">
            <a:avLst/>
          </a:prstGeom>
          <a:solidFill>
            <a:srgbClr val="FF9901"/>
          </a:solidFill>
          <a:ln w="12700">
            <a:solidFill>
              <a:srgbClr val="FFFFFF"/>
            </a:solidFill>
            <a:miter/>
          </a:ln>
        </p:spPr>
        <p:txBody>
          <a:bodyPr lIns="71436" tIns="71436" rIns="71436" bIns="71436" anchor="ctr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2" name="Ovale 15"/>
          <p:cNvSpPr/>
          <p:nvPr/>
        </p:nvSpPr>
        <p:spPr>
          <a:xfrm>
            <a:off x="2426912" y="8635921"/>
            <a:ext cx="252000" cy="252000"/>
          </a:xfrm>
          <a:prstGeom prst="ellipse">
            <a:avLst/>
          </a:prstGeom>
          <a:solidFill>
            <a:srgbClr val="FF9901"/>
          </a:solidFill>
          <a:ln w="12700">
            <a:solidFill>
              <a:srgbClr val="FFFFFF"/>
            </a:solidFill>
            <a:miter/>
          </a:ln>
        </p:spPr>
        <p:txBody>
          <a:bodyPr lIns="71436" tIns="71436" rIns="71436" bIns="71436" anchor="ctr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3" name="Ovale 21"/>
          <p:cNvSpPr/>
          <p:nvPr/>
        </p:nvSpPr>
        <p:spPr>
          <a:xfrm>
            <a:off x="2426912" y="9584339"/>
            <a:ext cx="252000" cy="252000"/>
          </a:xfrm>
          <a:prstGeom prst="ellipse">
            <a:avLst/>
          </a:prstGeom>
          <a:solidFill>
            <a:srgbClr val="FF9901"/>
          </a:solidFill>
          <a:ln w="12700">
            <a:solidFill>
              <a:srgbClr val="FFFFFF"/>
            </a:solidFill>
            <a:miter/>
          </a:ln>
        </p:spPr>
        <p:txBody>
          <a:bodyPr lIns="71436" tIns="71436" rIns="71436" bIns="71436" anchor="ctr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4" name="Ovale 22"/>
          <p:cNvSpPr/>
          <p:nvPr/>
        </p:nvSpPr>
        <p:spPr>
          <a:xfrm>
            <a:off x="2426912" y="10532753"/>
            <a:ext cx="252000" cy="252000"/>
          </a:xfrm>
          <a:prstGeom prst="ellipse">
            <a:avLst/>
          </a:prstGeom>
          <a:solidFill>
            <a:srgbClr val="FF9901"/>
          </a:solidFill>
          <a:ln w="12700">
            <a:solidFill>
              <a:srgbClr val="FFFFFF"/>
            </a:solidFill>
            <a:miter/>
          </a:ln>
        </p:spPr>
        <p:txBody>
          <a:bodyPr lIns="71436" tIns="71436" rIns="71436" bIns="71436" anchor="ctr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5" name="Titolo 1"/>
          <p:cNvSpPr txBox="1"/>
          <p:nvPr/>
        </p:nvSpPr>
        <p:spPr>
          <a:xfrm>
            <a:off x="11268940" y="2352377"/>
            <a:ext cx="5130819" cy="91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l" defTabSz="1828800">
              <a:defRPr sz="54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400" b="0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ORIZZONTALI</a:t>
            </a:r>
          </a:p>
        </p:txBody>
      </p:sp>
      <p:sp>
        <p:nvSpPr>
          <p:cNvPr id="366" name="Rectangle 17"/>
          <p:cNvSpPr txBox="1"/>
          <p:nvPr/>
        </p:nvSpPr>
        <p:spPr>
          <a:xfrm>
            <a:off x="11268940" y="5634091"/>
            <a:ext cx="5880152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marL="0" marR="0" lvl="3" indent="0" algn="l" defTabSz="1828800" rtl="0" eaLnBrk="1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1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3000" b="1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RINFUSE</a:t>
            </a:r>
          </a:p>
        </p:txBody>
      </p:sp>
      <p:sp>
        <p:nvSpPr>
          <p:cNvPr id="367" name="Connettore diritto 2"/>
          <p:cNvSpPr/>
          <p:nvPr/>
        </p:nvSpPr>
        <p:spPr>
          <a:xfrm flipH="1">
            <a:off x="12072981" y="8412695"/>
            <a:ext cx="5577342" cy="1"/>
          </a:xfrm>
          <a:prstGeom prst="line">
            <a:avLst/>
          </a:prstGeom>
          <a:ln w="25400">
            <a:solidFill>
              <a:srgbClr val="102C70"/>
            </a:solidFill>
            <a:miter/>
          </a:ln>
        </p:spPr>
        <p:txBody>
          <a:bodyPr lIns="45718" tIns="45718" rIns="45718" bIns="45718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sp>
        <p:nvSpPr>
          <p:cNvPr id="368" name="Ovale 3"/>
          <p:cNvSpPr/>
          <p:nvPr/>
        </p:nvSpPr>
        <p:spPr>
          <a:xfrm rot="5400000">
            <a:off x="17508412" y="8294180"/>
            <a:ext cx="252000" cy="252000"/>
          </a:xfrm>
          <a:prstGeom prst="ellipse">
            <a:avLst/>
          </a:prstGeom>
          <a:solidFill>
            <a:srgbClr val="EEAD50"/>
          </a:solidFill>
          <a:ln w="12700">
            <a:solidFill>
              <a:srgbClr val="FFFFFF"/>
            </a:solidFill>
            <a:miter/>
          </a:ln>
        </p:spPr>
        <p:txBody>
          <a:bodyPr lIns="71436" tIns="71436" rIns="71436" bIns="71436" anchor="ctr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9" name="Ovale 15"/>
          <p:cNvSpPr/>
          <p:nvPr/>
        </p:nvSpPr>
        <p:spPr>
          <a:xfrm rot="5400000">
            <a:off x="14608055" y="8294179"/>
            <a:ext cx="252000" cy="252000"/>
          </a:xfrm>
          <a:prstGeom prst="ellipse">
            <a:avLst/>
          </a:prstGeom>
          <a:solidFill>
            <a:srgbClr val="FF9901"/>
          </a:solidFill>
          <a:ln w="12700">
            <a:solidFill>
              <a:srgbClr val="FFFFFF"/>
            </a:solidFill>
            <a:miter/>
          </a:ln>
        </p:spPr>
        <p:txBody>
          <a:bodyPr lIns="71436" tIns="71436" rIns="71436" bIns="71436" anchor="ctr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70" name="Ovale 22"/>
          <p:cNvSpPr/>
          <p:nvPr/>
        </p:nvSpPr>
        <p:spPr>
          <a:xfrm rot="5400000">
            <a:off x="11913476" y="8294179"/>
            <a:ext cx="252000" cy="252000"/>
          </a:xfrm>
          <a:prstGeom prst="ellipse">
            <a:avLst/>
          </a:prstGeom>
          <a:solidFill>
            <a:srgbClr val="FF9901"/>
          </a:solidFill>
          <a:ln w="12700">
            <a:solidFill>
              <a:srgbClr val="FFFFFF"/>
            </a:solidFill>
            <a:miter/>
          </a:ln>
        </p:spPr>
        <p:txBody>
          <a:bodyPr lIns="71436" tIns="71436" rIns="71436" bIns="71436" anchor="ctr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71" name="Sinergie"/>
          <p:cNvSpPr txBox="1"/>
          <p:nvPr/>
        </p:nvSpPr>
        <p:spPr>
          <a:xfrm>
            <a:off x="11358977" y="8864112"/>
            <a:ext cx="1407220" cy="5111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6" tIns="71436" rIns="71436" bIns="71436" anchor="ctr">
            <a:spAutoFit/>
          </a:bodyPr>
          <a:lstStyle>
            <a:lvl1pPr algn="l" defTabSz="1828800">
              <a:spcBef>
                <a:spcPts val="900"/>
              </a:spcBef>
              <a:defRPr sz="24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Sinergie</a:t>
            </a:r>
          </a:p>
        </p:txBody>
      </p:sp>
      <p:sp>
        <p:nvSpPr>
          <p:cNvPr id="372" name="Efficientamenti"/>
          <p:cNvSpPr txBox="1"/>
          <p:nvPr/>
        </p:nvSpPr>
        <p:spPr>
          <a:xfrm>
            <a:off x="13641162" y="8864112"/>
            <a:ext cx="2440980" cy="5111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6" tIns="71436" rIns="71436" bIns="71436" anchor="ctr">
            <a:spAutoFit/>
          </a:bodyPr>
          <a:lstStyle>
            <a:lvl1pPr algn="l" defTabSz="1828800">
              <a:spcBef>
                <a:spcPts val="900"/>
              </a:spcBef>
              <a:defRPr sz="24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Efficientamenti</a:t>
            </a:r>
          </a:p>
        </p:txBody>
      </p:sp>
      <p:sp>
        <p:nvSpPr>
          <p:cNvPr id="373" name="crescita del settore attraverso…"/>
          <p:cNvSpPr txBox="1"/>
          <p:nvPr/>
        </p:nvSpPr>
        <p:spPr>
          <a:xfrm>
            <a:off x="16957107" y="8864113"/>
            <a:ext cx="5968355" cy="149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6" tIns="71436" rIns="71436" bIns="71436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2400" b="1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crescita del settore </a:t>
            </a: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attraverso</a:t>
            </a:r>
          </a:p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2400" b="1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maggiori capacità di investimento</a:t>
            </a:r>
          </a:p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102C70"/>
                </a:solidFill>
                <a:latin typeface="Segoe UI"/>
                <a:ea typeface="Segoe UI"/>
                <a:cs typeface="Segoe UI"/>
                <a:sym typeface="Segoe UI"/>
              </a:defRPr>
            </a:pPr>
            <a:r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dovute </a:t>
            </a:r>
            <a:r>
              <a:rPr kumimoji="0" sz="2400" b="1" i="0" u="none" strike="noStrike" kern="0" cap="none" spc="0" normalizeH="0" baseline="0" noProof="0">
                <a:ln>
                  <a:noFill/>
                </a:ln>
                <a:solidFill>
                  <a:srgbClr val="102C70"/>
                </a:solidFill>
                <a:effectLst/>
                <a:uLnTx/>
                <a:uFillTx/>
                <a:latin typeface="Segoe UI"/>
                <a:cs typeface="Segoe UI"/>
                <a:sym typeface="Segoe UI"/>
              </a:rPr>
              <a:t>all’effetto scala</a:t>
            </a:r>
          </a:p>
        </p:txBody>
      </p:sp>
      <p:sp>
        <p:nvSpPr>
          <p:cNvPr id="378" name="Linea"/>
          <p:cNvSpPr/>
          <p:nvPr/>
        </p:nvSpPr>
        <p:spPr>
          <a:xfrm flipV="1">
            <a:off x="8898619" y="2501974"/>
            <a:ext cx="1" cy="9424700"/>
          </a:xfrm>
          <a:prstGeom prst="line">
            <a:avLst/>
          </a:prstGeom>
          <a:ln w="25400">
            <a:solidFill>
              <a:srgbClr val="DDDDDD"/>
            </a:solidFill>
          </a:ln>
        </p:spPr>
        <p:txBody>
          <a:bodyPr lIns="45718" tIns="45718" rIns="45718" bIns="45718"/>
          <a:lstStyle/>
          <a:p>
            <a:pPr marL="0" marR="0" lvl="0" indent="0" algn="ctr" defTabSz="24383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  <p:pic>
        <p:nvPicPr>
          <p:cNvPr id="379" name="Container_blu.png" descr="Container_bl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9764" y="3528535"/>
            <a:ext cx="2305047" cy="16682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AC2794C4-0A45-4043-9123-79015BF45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494" y="8140245"/>
            <a:ext cx="21359012" cy="231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0796" tIns="50796" rIns="50796" bIns="50796" anchor="ctr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1pPr>
            <a:lvl2pPr marL="37931725" indent="-37474525"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2pPr>
            <a:lvl3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3pPr>
            <a:lvl4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4pPr>
            <a:lvl5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9pPr>
          </a:lstStyle>
          <a:p>
            <a:pPr defTabSz="1828800" hangingPunct="1">
              <a:spcBef>
                <a:spcPct val="0"/>
              </a:spcBef>
              <a:defRPr/>
            </a:pPr>
            <a:r>
              <a:rPr lang="it-IT" sz="7200" kern="1200" dirty="0">
                <a:solidFill>
                  <a:srgbClr val="102C70"/>
                </a:solidFill>
                <a:latin typeface="+mn-lt"/>
                <a:cs typeface="Segoe UI" panose="020B0502040204020203" pitchFamily="34" charset="0"/>
              </a:rPr>
              <a:t>Un network italiano al servizio della competitività dell’industria nazionale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23AEC5B-D57B-4FB2-9D3C-195F89336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7588" y="1199154"/>
            <a:ext cx="3228823" cy="5284333"/>
          </a:xfrm>
          <a:prstGeom prst="rect">
            <a:avLst/>
          </a:prstGeom>
        </p:spPr>
      </p:pic>
      <p:sp>
        <p:nvSpPr>
          <p:cNvPr id="9" name="Rettangolo">
            <a:extLst>
              <a:ext uri="{FF2B5EF4-FFF2-40B4-BE49-F238E27FC236}">
                <a16:creationId xmlns:a16="http://schemas.microsoft.com/office/drawing/2014/main" id="{38327132-DB49-4278-AE3D-50DF1EA1F98C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" name="Rettangolo">
            <a:extLst>
              <a:ext uri="{FF2B5EF4-FFF2-40B4-BE49-F238E27FC236}">
                <a16:creationId xmlns:a16="http://schemas.microsoft.com/office/drawing/2014/main" id="{7459C416-114B-4967-97A2-EED2A30A6B38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1" name="Immagine" descr="Immagine">
            <a:extLst>
              <a:ext uri="{FF2B5EF4-FFF2-40B4-BE49-F238E27FC236}">
                <a16:creationId xmlns:a16="http://schemas.microsoft.com/office/drawing/2014/main" id="{B26AC907-39CD-4746-99A8-D2A58BD25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CARRARA • CHIOGGIA • LIVORNO • MONFALCONE • VENEZIA">
            <a:extLst>
              <a:ext uri="{FF2B5EF4-FFF2-40B4-BE49-F238E27FC236}">
                <a16:creationId xmlns:a16="http://schemas.microsoft.com/office/drawing/2014/main" id="{245295D1-C157-4378-91FE-2967D01A317C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dirty="0"/>
              <a:t>CARRARA • LIVORNO • MONFALCONE • VENEZIA</a:t>
            </a:r>
          </a:p>
        </p:txBody>
      </p:sp>
      <p:sp>
        <p:nvSpPr>
          <p:cNvPr id="13" name="Numero diapositiva">
            <a:extLst>
              <a:ext uri="{FF2B5EF4-FFF2-40B4-BE49-F238E27FC236}">
                <a16:creationId xmlns:a16="http://schemas.microsoft.com/office/drawing/2014/main" id="{C28C78BD-082A-45A8-BCCA-7663B58067E4}"/>
              </a:ext>
            </a:extLst>
          </p:cNvPr>
          <p:cNvSpPr txBox="1">
            <a:spLocks/>
          </p:cNvSpPr>
          <p:nvPr/>
        </p:nvSpPr>
        <p:spPr>
          <a:xfrm>
            <a:off x="21180490" y="13255322"/>
            <a:ext cx="430934" cy="30481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fld id="{86CB4B4D-7CA3-9044-876B-883B54F8677D}" type="slidenum">
              <a:rPr lang="it-IT" smtClean="0"/>
              <a:pPr/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4520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">
            <a:extLst>
              <a:ext uri="{FF2B5EF4-FFF2-40B4-BE49-F238E27FC236}">
                <a16:creationId xmlns:a16="http://schemas.microsoft.com/office/drawing/2014/main" id="{93E0E999-BADC-4DE0-B17E-DFF22213DF66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" name="Rettangolo">
            <a:extLst>
              <a:ext uri="{FF2B5EF4-FFF2-40B4-BE49-F238E27FC236}">
                <a16:creationId xmlns:a16="http://schemas.microsoft.com/office/drawing/2014/main" id="{EC94FCE6-4F1D-4695-AE9E-19FCFAB7BAC3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2" name="Immagine" descr="Immagine">
            <a:extLst>
              <a:ext uri="{FF2B5EF4-FFF2-40B4-BE49-F238E27FC236}">
                <a16:creationId xmlns:a16="http://schemas.microsoft.com/office/drawing/2014/main" id="{642C0F86-E6D4-47CD-8B0E-CDAE511B2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CARRARA • CHIOGGIA • LIVORNO • MONFALCONE • VENEZIA">
            <a:extLst>
              <a:ext uri="{FF2B5EF4-FFF2-40B4-BE49-F238E27FC236}">
                <a16:creationId xmlns:a16="http://schemas.microsoft.com/office/drawing/2014/main" id="{734C6346-F20E-4E76-A36C-A8F0BEC0D001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dirty="0"/>
              <a:t>CARRARA • LIVORNO • MONFALCONE • VENEZIA</a:t>
            </a:r>
          </a:p>
        </p:txBody>
      </p:sp>
      <p:sp>
        <p:nvSpPr>
          <p:cNvPr id="14" name="Numero diapositiva">
            <a:extLst>
              <a:ext uri="{FF2B5EF4-FFF2-40B4-BE49-F238E27FC236}">
                <a16:creationId xmlns:a16="http://schemas.microsoft.com/office/drawing/2014/main" id="{8F543A7D-217C-4693-9C7D-862E6DC05921}"/>
              </a:ext>
            </a:extLst>
          </p:cNvPr>
          <p:cNvSpPr txBox="1">
            <a:spLocks/>
          </p:cNvSpPr>
          <p:nvPr/>
        </p:nvSpPr>
        <p:spPr>
          <a:xfrm>
            <a:off x="21236473" y="13255322"/>
            <a:ext cx="374951" cy="32893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fld id="{86CB4B4D-7CA3-9044-876B-883B54F8677D}" type="slidenum">
              <a:rPr lang="it-IT" smtClean="0"/>
              <a:pPr/>
              <a:t>7</a:t>
            </a:fld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E106AB7-C401-4EE3-9964-6FA531E7BDE2}"/>
              </a:ext>
            </a:extLst>
          </p:cNvPr>
          <p:cNvSpPr txBox="1"/>
          <p:nvPr/>
        </p:nvSpPr>
        <p:spPr>
          <a:xfrm>
            <a:off x="3149825" y="11102451"/>
            <a:ext cx="18084348" cy="1323439"/>
          </a:xfrm>
          <a:prstGeom prst="rect">
            <a:avLst/>
          </a:prstGeom>
          <a:noFill/>
          <a:ln>
            <a:solidFill>
              <a:srgbClr val="102C70"/>
            </a:solidFill>
          </a:ln>
        </p:spPr>
        <p:txBody>
          <a:bodyPr wrap="square">
            <a:spAutoFit/>
          </a:bodyPr>
          <a:lstStyle/>
          <a:p>
            <a:pPr lvl="0" defTabSz="1828800">
              <a:defRPr/>
            </a:pPr>
            <a:r>
              <a:rPr lang="it-IT" sz="4000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Il Settore delle Merci varie e rinfuse ricopre una rilevanza strategica a supporto della competitività delle aziende e ha ancora ampi margini di sviluppo </a:t>
            </a:r>
          </a:p>
        </p:txBody>
      </p:sp>
      <p:sp>
        <p:nvSpPr>
          <p:cNvPr id="43" name="Rettangolo 42">
            <a:extLst>
              <a:ext uri="{FF2B5EF4-FFF2-40B4-BE49-F238E27FC236}">
                <a16:creationId xmlns:a16="http://schemas.microsoft.com/office/drawing/2014/main" id="{CB35EFE1-DA45-4CA6-AD03-E1ECBA4B8FC3}"/>
              </a:ext>
            </a:extLst>
          </p:cNvPr>
          <p:cNvSpPr/>
          <p:nvPr/>
        </p:nvSpPr>
        <p:spPr>
          <a:xfrm>
            <a:off x="3" y="700074"/>
            <a:ext cx="15936684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Titolo 1">
            <a:extLst>
              <a:ext uri="{FF2B5EF4-FFF2-40B4-BE49-F238E27FC236}">
                <a16:creationId xmlns:a16="http://schemas.microsoft.com/office/drawing/2014/main" id="{9C04B7AD-F4B9-46E1-9D93-76DB317DC29A}"/>
              </a:ext>
            </a:extLst>
          </p:cNvPr>
          <p:cNvSpPr txBox="1">
            <a:spLocks/>
          </p:cNvSpPr>
          <p:nvPr/>
        </p:nvSpPr>
        <p:spPr>
          <a:xfrm>
            <a:off x="421919" y="684865"/>
            <a:ext cx="15514768" cy="12801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828800"/>
            <a:r>
              <a:rPr lang="it-IT" sz="7200" b="1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Mercato e opportunità strategiche </a:t>
            </a:r>
          </a:p>
        </p:txBody>
      </p:sp>
      <p:grpSp>
        <p:nvGrpSpPr>
          <p:cNvPr id="48" name="Gruppo 47">
            <a:extLst>
              <a:ext uri="{FF2B5EF4-FFF2-40B4-BE49-F238E27FC236}">
                <a16:creationId xmlns:a16="http://schemas.microsoft.com/office/drawing/2014/main" id="{09B64997-4C77-4E56-BEA5-C89A562DB314}"/>
              </a:ext>
            </a:extLst>
          </p:cNvPr>
          <p:cNvGrpSpPr/>
          <p:nvPr/>
        </p:nvGrpSpPr>
        <p:grpSpPr>
          <a:xfrm>
            <a:off x="870958" y="5501760"/>
            <a:ext cx="22254301" cy="792000"/>
            <a:chOff x="819300" y="3203636"/>
            <a:chExt cx="22254301" cy="792000"/>
          </a:xfrm>
        </p:grpSpPr>
        <p:sp>
          <p:nvSpPr>
            <p:cNvPr id="49" name="Rettangolo 48">
              <a:extLst>
                <a:ext uri="{FF2B5EF4-FFF2-40B4-BE49-F238E27FC236}">
                  <a16:creationId xmlns:a16="http://schemas.microsoft.com/office/drawing/2014/main" id="{8EBFA48D-B3CD-41A4-8976-659B92BED313}"/>
                </a:ext>
              </a:extLst>
            </p:cNvPr>
            <p:cNvSpPr/>
            <p:nvPr/>
          </p:nvSpPr>
          <p:spPr>
            <a:xfrm>
              <a:off x="1215299" y="3255269"/>
              <a:ext cx="21858302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50" name="Ovale 49">
              <a:extLst>
                <a:ext uri="{FF2B5EF4-FFF2-40B4-BE49-F238E27FC236}">
                  <a16:creationId xmlns:a16="http://schemas.microsoft.com/office/drawing/2014/main" id="{8338C029-B615-4FEE-9D84-BE3EA1C3DD6E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51" name="Gruppo 50">
            <a:extLst>
              <a:ext uri="{FF2B5EF4-FFF2-40B4-BE49-F238E27FC236}">
                <a16:creationId xmlns:a16="http://schemas.microsoft.com/office/drawing/2014/main" id="{E215CA65-1857-4E4B-B846-D8F0E4EB3728}"/>
              </a:ext>
            </a:extLst>
          </p:cNvPr>
          <p:cNvGrpSpPr/>
          <p:nvPr/>
        </p:nvGrpSpPr>
        <p:grpSpPr>
          <a:xfrm>
            <a:off x="869165" y="2735712"/>
            <a:ext cx="22254300" cy="792000"/>
            <a:chOff x="819300" y="3203636"/>
            <a:chExt cx="22254300" cy="792000"/>
          </a:xfrm>
        </p:grpSpPr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3AA0AFEF-277E-42FC-89CB-125029B1BE5B}"/>
                </a:ext>
              </a:extLst>
            </p:cNvPr>
            <p:cNvSpPr/>
            <p:nvPr/>
          </p:nvSpPr>
          <p:spPr>
            <a:xfrm>
              <a:off x="1215300" y="3255269"/>
              <a:ext cx="21858300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3" name="Ovale 52">
              <a:extLst>
                <a:ext uri="{FF2B5EF4-FFF2-40B4-BE49-F238E27FC236}">
                  <a16:creationId xmlns:a16="http://schemas.microsoft.com/office/drawing/2014/main" id="{134DB294-2C41-4699-B770-2540C3D3B46F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325A0CA5-D557-4B6F-871A-BFE8BD1471C7}"/>
              </a:ext>
            </a:extLst>
          </p:cNvPr>
          <p:cNvSpPr txBox="1"/>
          <p:nvPr/>
        </p:nvSpPr>
        <p:spPr>
          <a:xfrm>
            <a:off x="1921530" y="2847353"/>
            <a:ext cx="17833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altLang="fr-FR" sz="3600" kern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Mercato marittimo: 80% dei volumi del trasporto mondiale di merci</a:t>
            </a:r>
            <a:endParaRPr lang="it-IT" sz="3600" dirty="0">
              <a:solidFill>
                <a:schemeClr val="bg1"/>
              </a:solidFill>
            </a:endParaRP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C9E8713D-3801-4494-99D7-8FA671FCD05A}"/>
              </a:ext>
            </a:extLst>
          </p:cNvPr>
          <p:cNvSpPr txBox="1"/>
          <p:nvPr/>
        </p:nvSpPr>
        <p:spPr>
          <a:xfrm>
            <a:off x="1997729" y="5588579"/>
            <a:ext cx="186728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altLang="fr-FR" sz="3600" kern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 rinfuse solide hanno registrato la crescita maggiore a livello mondiale degli ultimi anni </a:t>
            </a:r>
            <a:endParaRPr lang="it-IT" sz="3600" dirty="0">
              <a:solidFill>
                <a:schemeClr val="bg1"/>
              </a:solidFill>
            </a:endParaRPr>
          </a:p>
        </p:txBody>
      </p:sp>
      <p:grpSp>
        <p:nvGrpSpPr>
          <p:cNvPr id="57" name="Gruppo 56">
            <a:extLst>
              <a:ext uri="{FF2B5EF4-FFF2-40B4-BE49-F238E27FC236}">
                <a16:creationId xmlns:a16="http://schemas.microsoft.com/office/drawing/2014/main" id="{DD227AC5-9E70-405F-93E7-C7048DB23D65}"/>
              </a:ext>
            </a:extLst>
          </p:cNvPr>
          <p:cNvGrpSpPr/>
          <p:nvPr/>
        </p:nvGrpSpPr>
        <p:grpSpPr>
          <a:xfrm>
            <a:off x="889495" y="6878132"/>
            <a:ext cx="22254301" cy="792000"/>
            <a:chOff x="819300" y="3203636"/>
            <a:chExt cx="22254301" cy="792000"/>
          </a:xfrm>
        </p:grpSpPr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CF289276-54A8-42EA-94D6-FF2A264E8269}"/>
                </a:ext>
              </a:extLst>
            </p:cNvPr>
            <p:cNvSpPr/>
            <p:nvPr/>
          </p:nvSpPr>
          <p:spPr>
            <a:xfrm>
              <a:off x="1215299" y="3255269"/>
              <a:ext cx="21858302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59" name="Ovale 58">
              <a:extLst>
                <a:ext uri="{FF2B5EF4-FFF2-40B4-BE49-F238E27FC236}">
                  <a16:creationId xmlns:a16="http://schemas.microsoft.com/office/drawing/2014/main" id="{5B2AE0A1-1C11-4CDF-A7D0-1A98D073A5B8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4D991266-4D03-4109-A18B-B9EFCC8087C6}"/>
              </a:ext>
            </a:extLst>
          </p:cNvPr>
          <p:cNvSpPr txBox="1"/>
          <p:nvPr/>
        </p:nvSpPr>
        <p:spPr>
          <a:xfrm>
            <a:off x="1997729" y="6983940"/>
            <a:ext cx="122044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altLang="fr-FR" sz="3600" kern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L’intermodalità</a:t>
            </a:r>
            <a:r>
              <a:rPr lang="it-IT" altLang="fr-FR" sz="3600" b="1" kern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altLang="fr-FR" sz="3600" kern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rappresenta un fattore chiave di successo</a:t>
            </a:r>
          </a:p>
        </p:txBody>
      </p: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ACA98A85-811F-45CE-8EB3-7DBBAB5A30D9}"/>
              </a:ext>
            </a:extLst>
          </p:cNvPr>
          <p:cNvGrpSpPr/>
          <p:nvPr/>
        </p:nvGrpSpPr>
        <p:grpSpPr>
          <a:xfrm>
            <a:off x="869164" y="4107798"/>
            <a:ext cx="22254301" cy="792000"/>
            <a:chOff x="819300" y="3203636"/>
            <a:chExt cx="22254301" cy="792000"/>
          </a:xfrm>
        </p:grpSpPr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BACC5830-2B2B-45EF-98EB-88AF626DD75D}"/>
                </a:ext>
              </a:extLst>
            </p:cNvPr>
            <p:cNvSpPr/>
            <p:nvPr/>
          </p:nvSpPr>
          <p:spPr>
            <a:xfrm>
              <a:off x="1215299" y="3255269"/>
              <a:ext cx="21858302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63" name="Ovale 62">
              <a:extLst>
                <a:ext uri="{FF2B5EF4-FFF2-40B4-BE49-F238E27FC236}">
                  <a16:creationId xmlns:a16="http://schemas.microsoft.com/office/drawing/2014/main" id="{1A874E42-5D61-4B0F-B6CB-1E94AE08B1B1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9D0008A8-4986-4FE0-BAF4-F7ACAFA6E3AD}"/>
              </a:ext>
            </a:extLst>
          </p:cNvPr>
          <p:cNvSpPr txBox="1"/>
          <p:nvPr/>
        </p:nvSpPr>
        <p:spPr>
          <a:xfrm>
            <a:off x="1969896" y="4225313"/>
            <a:ext cx="208883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altLang="fr-FR" sz="3600" kern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Mercato marittimo in Italia: 70% delle importazioni e il 50% delle esportazioni</a:t>
            </a:r>
            <a:endParaRPr lang="it-IT" sz="3600" dirty="0">
              <a:solidFill>
                <a:schemeClr val="bg1"/>
              </a:solidFill>
            </a:endParaRPr>
          </a:p>
        </p:txBody>
      </p: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D4845940-A73F-49D8-B8B1-CB36D935D432}"/>
              </a:ext>
            </a:extLst>
          </p:cNvPr>
          <p:cNvGrpSpPr/>
          <p:nvPr/>
        </p:nvGrpSpPr>
        <p:grpSpPr>
          <a:xfrm>
            <a:off x="889495" y="9622732"/>
            <a:ext cx="22254301" cy="792000"/>
            <a:chOff x="819300" y="3203636"/>
            <a:chExt cx="22254301" cy="792000"/>
          </a:xfrm>
        </p:grpSpPr>
        <p:sp>
          <p:nvSpPr>
            <p:cNvPr id="66" name="Rettangolo 65">
              <a:extLst>
                <a:ext uri="{FF2B5EF4-FFF2-40B4-BE49-F238E27FC236}">
                  <a16:creationId xmlns:a16="http://schemas.microsoft.com/office/drawing/2014/main" id="{49AA0850-B0A0-4344-870A-B44005B51710}"/>
                </a:ext>
              </a:extLst>
            </p:cNvPr>
            <p:cNvSpPr/>
            <p:nvPr/>
          </p:nvSpPr>
          <p:spPr>
            <a:xfrm>
              <a:off x="1215299" y="3255269"/>
              <a:ext cx="21858302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67" name="Ovale 66">
              <a:extLst>
                <a:ext uri="{FF2B5EF4-FFF2-40B4-BE49-F238E27FC236}">
                  <a16:creationId xmlns:a16="http://schemas.microsoft.com/office/drawing/2014/main" id="{F6F63164-BDDD-4E9C-A880-469DA2058507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E44ECF7F-E2EF-4A73-A0C1-36556930E470}"/>
              </a:ext>
            </a:extLst>
          </p:cNvPr>
          <p:cNvSpPr txBox="1"/>
          <p:nvPr/>
        </p:nvSpPr>
        <p:spPr>
          <a:xfrm>
            <a:off x="1997729" y="9727095"/>
            <a:ext cx="20725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altLang="fr-FR" sz="3600" kern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L’aggregazione degli operatori è una necessità strategica per il sistema economico Italiano</a:t>
            </a:r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D222911D-28C1-4216-A389-EBF7882ADF21}"/>
              </a:ext>
            </a:extLst>
          </p:cNvPr>
          <p:cNvGrpSpPr/>
          <p:nvPr/>
        </p:nvGrpSpPr>
        <p:grpSpPr>
          <a:xfrm>
            <a:off x="889495" y="8269863"/>
            <a:ext cx="22254301" cy="792000"/>
            <a:chOff x="819300" y="3203636"/>
            <a:chExt cx="22254301" cy="792000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D771A399-84D1-4F27-BA70-419206039A68}"/>
                </a:ext>
              </a:extLst>
            </p:cNvPr>
            <p:cNvSpPr/>
            <p:nvPr/>
          </p:nvSpPr>
          <p:spPr>
            <a:xfrm>
              <a:off x="1215299" y="3255269"/>
              <a:ext cx="21858302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32" name="Ovale 31">
              <a:extLst>
                <a:ext uri="{FF2B5EF4-FFF2-40B4-BE49-F238E27FC236}">
                  <a16:creationId xmlns:a16="http://schemas.microsoft.com/office/drawing/2014/main" id="{D45FCC08-4331-4063-9171-B22A8938AD7A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932D27BE-27BD-408F-A4B9-D6CFEA7D4B7A}"/>
              </a:ext>
            </a:extLst>
          </p:cNvPr>
          <p:cNvSpPr txBox="1"/>
          <p:nvPr/>
        </p:nvSpPr>
        <p:spPr>
          <a:xfrm>
            <a:off x="1997728" y="8375671"/>
            <a:ext cx="14404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altLang="fr-FR" sz="3600" kern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Mercato italiano merci varie: 50 milioni di tonnellate, 54 operatori</a:t>
            </a:r>
          </a:p>
        </p:txBody>
      </p:sp>
    </p:spTree>
    <p:extLst>
      <p:ext uri="{BB962C8B-B14F-4D97-AF65-F5344CB8AC3E}">
        <p14:creationId xmlns:p14="http://schemas.microsoft.com/office/powerpoint/2010/main" val="15392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4" grpId="0"/>
      <p:bldP spid="55" grpId="0"/>
      <p:bldP spid="60" grpId="0"/>
      <p:bldP spid="64" grpId="0"/>
      <p:bldP spid="68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2C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ttore diritto 1">
            <a:extLst>
              <a:ext uri="{FF2B5EF4-FFF2-40B4-BE49-F238E27FC236}">
                <a16:creationId xmlns:a16="http://schemas.microsoft.com/office/drawing/2014/main" id="{9F55FE36-A2DE-4AC0-8F51-5433ECB39C71}"/>
              </a:ext>
            </a:extLst>
          </p:cNvPr>
          <p:cNvCxnSpPr/>
          <p:nvPr/>
        </p:nvCxnSpPr>
        <p:spPr>
          <a:xfrm>
            <a:off x="11790779" y="2672446"/>
            <a:ext cx="0" cy="936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6DEE84E1-3997-4C3E-BF80-AE74F34922BD}"/>
              </a:ext>
            </a:extLst>
          </p:cNvPr>
          <p:cNvCxnSpPr/>
          <p:nvPr/>
        </p:nvCxnSpPr>
        <p:spPr>
          <a:xfrm>
            <a:off x="18068722" y="2713739"/>
            <a:ext cx="0" cy="936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8B41C2DB-2E8F-4E9E-B1C5-654AE1D3C711}"/>
              </a:ext>
            </a:extLst>
          </p:cNvPr>
          <p:cNvCxnSpPr>
            <a:cxnSpLocks/>
          </p:cNvCxnSpPr>
          <p:nvPr/>
        </p:nvCxnSpPr>
        <p:spPr>
          <a:xfrm>
            <a:off x="5744154" y="2672446"/>
            <a:ext cx="0" cy="936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ECCD928-47EF-46B0-9B54-60AF30DEE74B}"/>
              </a:ext>
            </a:extLst>
          </p:cNvPr>
          <p:cNvSpPr txBox="1"/>
          <p:nvPr/>
        </p:nvSpPr>
        <p:spPr>
          <a:xfrm>
            <a:off x="363884" y="2626072"/>
            <a:ext cx="489469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000" b="1" i="1" dirty="0">
                <a:solidFill>
                  <a:schemeClr val="bg1"/>
                </a:solidFill>
                <a:effectLst/>
              </a:rPr>
              <a:t>AGOSTO 2019</a:t>
            </a:r>
            <a:r>
              <a:rPr lang="it-IT" sz="4000" b="1" i="0" dirty="0">
                <a:solidFill>
                  <a:schemeClr val="bg1"/>
                </a:solidFill>
                <a:effectLst/>
              </a:rPr>
              <a:t> </a:t>
            </a:r>
          </a:p>
          <a:p>
            <a:pPr algn="l"/>
            <a:endParaRPr lang="it-IT" sz="3200" b="1" i="0" dirty="0">
              <a:solidFill>
                <a:schemeClr val="bg1"/>
              </a:solidFill>
              <a:effectLst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3200" i="0" dirty="0">
                <a:solidFill>
                  <a:schemeClr val="bg1"/>
                </a:solidFill>
                <a:effectLst/>
              </a:rPr>
              <a:t>F2i annuncia la creazione di F2i </a:t>
            </a:r>
            <a:r>
              <a:rPr lang="it-IT" sz="3200" b="1" i="0" dirty="0">
                <a:solidFill>
                  <a:schemeClr val="bg1"/>
                </a:solidFill>
                <a:effectLst/>
              </a:rPr>
              <a:t>Holding Portuale (FHP)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it-IT" sz="3200" b="1" i="0" dirty="0">
              <a:solidFill>
                <a:schemeClr val="bg1"/>
              </a:solidFill>
              <a:effectLst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chemeClr val="bg1"/>
                </a:solidFill>
              </a:rPr>
              <a:t>A</a:t>
            </a:r>
            <a:r>
              <a:rPr lang="it-IT" sz="3200" b="1" i="0" dirty="0">
                <a:solidFill>
                  <a:schemeClr val="bg1"/>
                </a:solidFill>
                <a:effectLst/>
              </a:rPr>
              <a:t>cquisizione di Porto di Carrara </a:t>
            </a:r>
            <a:r>
              <a:rPr lang="it-IT" sz="3200" b="1" i="0" dirty="0" err="1">
                <a:solidFill>
                  <a:schemeClr val="bg1"/>
                </a:solidFill>
                <a:effectLst/>
              </a:rPr>
              <a:t>S.p.a</a:t>
            </a:r>
            <a:r>
              <a:rPr lang="it-IT" sz="3200" b="1" i="0" dirty="0">
                <a:solidFill>
                  <a:schemeClr val="bg1"/>
                </a:solidFill>
                <a:effectLst/>
              </a:rPr>
              <a:t> </a:t>
            </a:r>
            <a:r>
              <a:rPr lang="it-IT" sz="3200" dirty="0">
                <a:solidFill>
                  <a:schemeClr val="bg1"/>
                </a:solidFill>
              </a:rPr>
              <a:t>(</a:t>
            </a:r>
            <a:r>
              <a:rPr lang="it-IT" sz="3200" b="0" i="0" dirty="0">
                <a:solidFill>
                  <a:schemeClr val="bg1"/>
                </a:solidFill>
                <a:effectLst/>
              </a:rPr>
              <a:t>gruppo di terminali attivo nei porti di Marina di Carrara, Venezia e Chioggia)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53DCF15-624F-4D89-977D-FFA3272DF94D}"/>
              </a:ext>
            </a:extLst>
          </p:cNvPr>
          <p:cNvSpPr txBox="1"/>
          <p:nvPr/>
        </p:nvSpPr>
        <p:spPr>
          <a:xfrm>
            <a:off x="6195129" y="5172283"/>
            <a:ext cx="520182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it-IT" sz="4000" b="1" i="1" dirty="0">
                <a:solidFill>
                  <a:schemeClr val="bg1"/>
                </a:solidFill>
              </a:rPr>
              <a:t>MARZO 2021</a:t>
            </a:r>
          </a:p>
          <a:p>
            <a:pPr algn="l">
              <a:spcAft>
                <a:spcPts val="0"/>
              </a:spcAft>
            </a:pPr>
            <a:endParaRPr lang="it-IT" sz="4000" b="1" i="1" dirty="0">
              <a:solidFill>
                <a:schemeClr val="bg1"/>
              </a:solidFill>
            </a:endParaRPr>
          </a:p>
          <a:p>
            <a:pPr marL="457200" indent="-45720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chemeClr val="bg1"/>
                </a:solidFill>
              </a:rPr>
              <a:t>FHP acquisisce </a:t>
            </a:r>
            <a:r>
              <a:rPr lang="it-IT" sz="3200" b="1" dirty="0" err="1">
                <a:solidFill>
                  <a:schemeClr val="bg1"/>
                </a:solidFill>
              </a:rPr>
              <a:t>MarterNeri</a:t>
            </a:r>
            <a:r>
              <a:rPr lang="it-IT" sz="32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F4F25FA-AC14-4384-BE52-7AC0FBC41C74}"/>
              </a:ext>
            </a:extLst>
          </p:cNvPr>
          <p:cNvSpPr txBox="1"/>
          <p:nvPr/>
        </p:nvSpPr>
        <p:spPr>
          <a:xfrm>
            <a:off x="6230890" y="2646521"/>
            <a:ext cx="37135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000" b="1" i="1" dirty="0">
                <a:solidFill>
                  <a:srgbClr val="FAA938"/>
                </a:solidFill>
              </a:rPr>
              <a:t>MARZO 2021</a:t>
            </a:r>
          </a:p>
          <a:p>
            <a:pPr algn="l"/>
            <a:endParaRPr lang="it-IT" sz="4000" dirty="0">
              <a:solidFill>
                <a:srgbClr val="FAA938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3200" dirty="0">
                <a:solidFill>
                  <a:srgbClr val="FAA938"/>
                </a:solidFill>
              </a:rPr>
              <a:t>Nuova</a:t>
            </a:r>
            <a:r>
              <a:rPr lang="it-IT" sz="2400" i="0" dirty="0">
                <a:solidFill>
                  <a:srgbClr val="FAA938"/>
                </a:solidFill>
                <a:effectLst/>
              </a:rPr>
              <a:t> </a:t>
            </a:r>
            <a:r>
              <a:rPr lang="it-IT" sz="3200" dirty="0">
                <a:solidFill>
                  <a:srgbClr val="FAA938"/>
                </a:solidFill>
              </a:rPr>
              <a:t>governance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0D92D55-0C1D-4324-A4EE-15D104669E9D}"/>
              </a:ext>
            </a:extLst>
          </p:cNvPr>
          <p:cNvSpPr txBox="1"/>
          <p:nvPr/>
        </p:nvSpPr>
        <p:spPr>
          <a:xfrm>
            <a:off x="6167811" y="8258383"/>
            <a:ext cx="506119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4000" b="1" i="1" u="none" strike="noStrike" kern="0" cap="none" spc="0" normalizeH="0" baseline="0" noProof="0" dirty="0">
                <a:ln>
                  <a:noFill/>
                </a:ln>
                <a:solidFill>
                  <a:srgbClr val="FAA93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APRILE 2021</a:t>
            </a:r>
          </a:p>
          <a:p>
            <a:pPr marR="0" lvl="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it-IT" sz="4000" b="1" i="1" u="none" strike="noStrike" kern="0" cap="none" spc="0" normalizeH="0" baseline="0" noProof="0" dirty="0">
              <a:ln>
                <a:noFill/>
              </a:ln>
              <a:solidFill>
                <a:srgbClr val="FAA938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  <a:p>
            <a:pPr marL="457200" marR="0" lvl="0" indent="-45720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FAA93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Nuova strategie di gruppo</a:t>
            </a:r>
            <a:endParaRPr lang="it-IT" sz="3200" dirty="0">
              <a:solidFill>
                <a:srgbClr val="FAA938"/>
              </a:solidFill>
              <a:latin typeface="Calibri"/>
            </a:endParaRPr>
          </a:p>
          <a:p>
            <a:pPr marL="457200" marR="0" lvl="0" indent="-45720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3200" dirty="0">
                <a:solidFill>
                  <a:srgbClr val="FAA938"/>
                </a:solidFill>
                <a:latin typeface="Calibri"/>
              </a:rPr>
              <a:t>Nuovo piano di investimenti</a:t>
            </a:r>
            <a:endParaRPr kumimoji="0" lang="it-IT" sz="3200" b="0" i="0" u="none" strike="noStrike" kern="0" cap="none" spc="0" normalizeH="0" baseline="0" noProof="0" dirty="0">
              <a:ln>
                <a:noFill/>
              </a:ln>
              <a:solidFill>
                <a:srgbClr val="FAA938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B48979F-CDB2-465B-AE78-2983587A6E2E}"/>
              </a:ext>
            </a:extLst>
          </p:cNvPr>
          <p:cNvSpPr txBox="1"/>
          <p:nvPr/>
        </p:nvSpPr>
        <p:spPr>
          <a:xfrm>
            <a:off x="12208226" y="2648413"/>
            <a:ext cx="5312330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it-IT" sz="4000" b="1" i="1" dirty="0">
                <a:solidFill>
                  <a:schemeClr val="bg1"/>
                </a:solidFill>
              </a:rPr>
              <a:t>AGOSTO 2021</a:t>
            </a:r>
          </a:p>
          <a:p>
            <a:pPr algn="just">
              <a:spcAft>
                <a:spcPts val="0"/>
              </a:spcAft>
            </a:pPr>
            <a:endParaRPr lang="it-IT" sz="4000" b="1" i="1" dirty="0">
              <a:solidFill>
                <a:schemeClr val="bg1"/>
              </a:solidFill>
            </a:endParaRPr>
          </a:p>
          <a:p>
            <a:pPr marL="457200" indent="-45720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chemeClr val="bg1"/>
                </a:solidFill>
              </a:rPr>
              <a:t>FHP acquisisce un secondo terminale a Monfalcone</a:t>
            </a:r>
          </a:p>
          <a:p>
            <a:pPr marL="457200" indent="-457200" algn="l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sz="3200" dirty="0">
              <a:solidFill>
                <a:schemeClr val="bg1"/>
              </a:solidFill>
            </a:endParaRPr>
          </a:p>
          <a:p>
            <a:pPr marL="457200" lvl="6" indent="-457200" algn="l">
              <a:buFont typeface="Arial" panose="020B0604020202020204" pitchFamily="34" charset="0"/>
              <a:buChar char="•"/>
            </a:pPr>
            <a:r>
              <a:rPr lang="it-IT" sz="3200" dirty="0">
                <a:solidFill>
                  <a:schemeClr val="bg1"/>
                </a:solidFill>
              </a:rPr>
              <a:t>I </a:t>
            </a:r>
            <a:r>
              <a:rPr lang="it-IT" sz="3200" b="1" dirty="0">
                <a:solidFill>
                  <a:schemeClr val="bg1"/>
                </a:solidFill>
              </a:rPr>
              <a:t>siti</a:t>
            </a:r>
            <a:r>
              <a:rPr lang="it-IT" sz="3200" dirty="0">
                <a:solidFill>
                  <a:schemeClr val="bg1"/>
                </a:solidFill>
              </a:rPr>
              <a:t> gestiti dal gruppo FHP salgono a </a:t>
            </a:r>
            <a:r>
              <a:rPr lang="it-IT" sz="3200" b="1" dirty="0">
                <a:solidFill>
                  <a:schemeClr val="bg1"/>
                </a:solidFill>
              </a:rPr>
              <a:t>otto</a:t>
            </a:r>
            <a:r>
              <a:rPr lang="it-IT" sz="3200" dirty="0">
                <a:solidFill>
                  <a:schemeClr val="bg1"/>
                </a:solidFill>
              </a:rPr>
              <a:t>, con un fatturato di </a:t>
            </a:r>
            <a:r>
              <a:rPr lang="it-IT" sz="3200" b="1" dirty="0">
                <a:solidFill>
                  <a:schemeClr val="bg1"/>
                </a:solidFill>
              </a:rPr>
              <a:t>110 milioni di euro</a:t>
            </a:r>
            <a:r>
              <a:rPr lang="it-IT" sz="3200" dirty="0">
                <a:solidFill>
                  <a:schemeClr val="bg1"/>
                </a:solidFill>
              </a:rPr>
              <a:t> e oltre </a:t>
            </a:r>
            <a:r>
              <a:rPr lang="it-IT" sz="3200" b="1" dirty="0">
                <a:solidFill>
                  <a:schemeClr val="bg1"/>
                </a:solidFill>
              </a:rPr>
              <a:t>500 dipendenti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4B7EDFF2-6A32-450B-A165-7157060A3B17}"/>
              </a:ext>
            </a:extLst>
          </p:cNvPr>
          <p:cNvSpPr txBox="1"/>
          <p:nvPr/>
        </p:nvSpPr>
        <p:spPr>
          <a:xfrm>
            <a:off x="12269005" y="8254003"/>
            <a:ext cx="533397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4000" b="1" i="1" u="none" strike="noStrike" kern="0" cap="none" spc="0" normalizeH="0" baseline="0" noProof="0" dirty="0">
                <a:ln>
                  <a:noFill/>
                </a:ln>
                <a:solidFill>
                  <a:srgbClr val="FAA93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SETTEMBRE 2021</a:t>
            </a:r>
          </a:p>
          <a:p>
            <a:pPr marR="0" lvl="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it-IT" sz="4000" b="1" i="1" u="none" strike="noStrike" kern="0" cap="none" spc="0" normalizeH="0" baseline="0" noProof="0" dirty="0">
              <a:ln>
                <a:noFill/>
              </a:ln>
              <a:solidFill>
                <a:srgbClr val="FAA938"/>
              </a:solidFill>
              <a:effectLst/>
              <a:uLnTx/>
              <a:uFillTx/>
              <a:latin typeface="Calibri"/>
              <a:ea typeface="+mn-ea"/>
              <a:cs typeface="+mn-cs"/>
              <a:sym typeface="Helvetica Neue"/>
            </a:endParaRPr>
          </a:p>
          <a:p>
            <a:pPr marL="457200" marR="0" lvl="0" indent="-457200" algn="l" defTabSz="24383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FAA93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Operatività della</a:t>
            </a:r>
            <a:r>
              <a:rPr kumimoji="0" lang="it-IT" sz="3200" b="0" i="0" u="none" strike="noStrike" kern="0" cap="none" spc="0" normalizeH="0" noProof="0" dirty="0">
                <a:ln>
                  <a:noFill/>
                </a:ln>
                <a:solidFill>
                  <a:srgbClr val="FAA93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 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FAA93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Helvetica Neue"/>
              </a:rPr>
              <a:t>nuova governance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5EFC8214-E09B-4211-97D8-AC3EAE3F12BF}"/>
              </a:ext>
            </a:extLst>
          </p:cNvPr>
          <p:cNvSpPr txBox="1"/>
          <p:nvPr/>
        </p:nvSpPr>
        <p:spPr>
          <a:xfrm>
            <a:off x="18439212" y="2626072"/>
            <a:ext cx="5175782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000" b="1" dirty="0">
                <a:solidFill>
                  <a:schemeClr val="bg1"/>
                </a:solidFill>
              </a:rPr>
              <a:t>FUTURO</a:t>
            </a:r>
          </a:p>
          <a:p>
            <a:pPr algn="l"/>
            <a:endParaRPr lang="it-IT" sz="3200" b="1" dirty="0">
              <a:solidFill>
                <a:schemeClr val="bg1"/>
              </a:solidFill>
            </a:endParaRPr>
          </a:p>
          <a:p>
            <a:pPr marL="457200" lvl="4" indent="-457200" algn="l"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chemeClr val="bg1"/>
                </a:solidFill>
              </a:rPr>
              <a:t>NUOVO SISTEMA INFORMATICO</a:t>
            </a:r>
          </a:p>
          <a:p>
            <a:pPr lvl="4" indent="0" algn="l"/>
            <a:endParaRPr lang="it-IT" sz="3200" b="1" dirty="0">
              <a:solidFill>
                <a:schemeClr val="bg1"/>
              </a:solidFill>
            </a:endParaRPr>
          </a:p>
          <a:p>
            <a:pPr marL="457200" lvl="4" indent="-457200" algn="l"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chemeClr val="bg1"/>
                </a:solidFill>
              </a:rPr>
              <a:t>PIENA CAPACITÀ DI UTILIZZO DEL NETWORK</a:t>
            </a:r>
          </a:p>
          <a:p>
            <a:pPr lvl="4" indent="0" algn="l"/>
            <a:endParaRPr lang="it-IT" sz="3200" b="1" dirty="0">
              <a:solidFill>
                <a:schemeClr val="bg1"/>
              </a:solidFill>
            </a:endParaRPr>
          </a:p>
          <a:p>
            <a:pPr marL="457200" lvl="4" indent="-457200" algn="l"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chemeClr val="bg1"/>
                </a:solidFill>
              </a:rPr>
              <a:t>SVILUPPO SINERGIE</a:t>
            </a:r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1A44236B-5154-4074-920D-4DA9FA0783B5}"/>
              </a:ext>
            </a:extLst>
          </p:cNvPr>
          <p:cNvCxnSpPr>
            <a:cxnSpLocks/>
          </p:cNvCxnSpPr>
          <p:nvPr/>
        </p:nvCxnSpPr>
        <p:spPr>
          <a:xfrm>
            <a:off x="6010088" y="7762775"/>
            <a:ext cx="543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tangolo">
            <a:extLst>
              <a:ext uri="{FF2B5EF4-FFF2-40B4-BE49-F238E27FC236}">
                <a16:creationId xmlns:a16="http://schemas.microsoft.com/office/drawing/2014/main" id="{8BC72966-8488-4D86-A13D-BBD962854A9C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solidFill>
              <a:schemeClr val="bg1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" name="Rettangolo">
            <a:extLst>
              <a:ext uri="{FF2B5EF4-FFF2-40B4-BE49-F238E27FC236}">
                <a16:creationId xmlns:a16="http://schemas.microsoft.com/office/drawing/2014/main" id="{2809CABE-B1D5-4050-A2F9-BB9CA2A4DDCA}"/>
              </a:ext>
            </a:extLst>
          </p:cNvPr>
          <p:cNvSpPr/>
          <p:nvPr/>
        </p:nvSpPr>
        <p:spPr>
          <a:xfrm>
            <a:off x="1760336" y="13060946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solidFill>
              <a:schemeClr val="bg1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8" name="CARRARA • CHIOGGIA • LIVORNO • MONFALCONE • VENEZIA">
            <a:extLst>
              <a:ext uri="{FF2B5EF4-FFF2-40B4-BE49-F238E27FC236}">
                <a16:creationId xmlns:a16="http://schemas.microsoft.com/office/drawing/2014/main" id="{0DFE3F09-3EC7-4E36-93EB-CD64208B9A88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dirty="0"/>
              <a:t>CARRARA • LIVORNO • MONFALCONE • VENEZIA</a:t>
            </a:r>
          </a:p>
        </p:txBody>
      </p:sp>
      <p:sp>
        <p:nvSpPr>
          <p:cNvPr id="29" name="Numero diapositiva">
            <a:extLst>
              <a:ext uri="{FF2B5EF4-FFF2-40B4-BE49-F238E27FC236}">
                <a16:creationId xmlns:a16="http://schemas.microsoft.com/office/drawing/2014/main" id="{8F7D4E00-0D29-4883-8E42-CCA20DEE5BC3}"/>
              </a:ext>
            </a:extLst>
          </p:cNvPr>
          <p:cNvSpPr txBox="1">
            <a:spLocks/>
          </p:cNvSpPr>
          <p:nvPr/>
        </p:nvSpPr>
        <p:spPr>
          <a:xfrm>
            <a:off x="21236473" y="13255322"/>
            <a:ext cx="374951" cy="32893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fld id="{86CB4B4D-7CA3-9044-876B-883B54F8677D}" type="slidenum">
              <a:rPr lang="it-IT" smtClean="0"/>
              <a:pPr/>
              <a:t>8</a:t>
            </a:fld>
            <a:endParaRPr lang="it-IT" dirty="0"/>
          </a:p>
        </p:txBody>
      </p:sp>
      <p:pic>
        <p:nvPicPr>
          <p:cNvPr id="33" name="Immagine 32">
            <a:extLst>
              <a:ext uri="{FF2B5EF4-FFF2-40B4-BE49-F238E27FC236}">
                <a16:creationId xmlns:a16="http://schemas.microsoft.com/office/drawing/2014/main" id="{2B938989-4D1E-434D-AF3A-85254DEFF4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93" t="22783" r="37707" b="22278"/>
          <a:stretch/>
        </p:blipFill>
        <p:spPr>
          <a:xfrm>
            <a:off x="22814905" y="12327146"/>
            <a:ext cx="857235" cy="1316036"/>
          </a:xfrm>
          <a:prstGeom prst="rect">
            <a:avLst/>
          </a:prstGeom>
        </p:spPr>
      </p:pic>
      <p:sp>
        <p:nvSpPr>
          <p:cNvPr id="35" name="Rettangolo 34">
            <a:extLst>
              <a:ext uri="{FF2B5EF4-FFF2-40B4-BE49-F238E27FC236}">
                <a16:creationId xmlns:a16="http://schemas.microsoft.com/office/drawing/2014/main" id="{E212AE1E-37FE-47E4-946F-BD21B0B64398}"/>
              </a:ext>
            </a:extLst>
          </p:cNvPr>
          <p:cNvSpPr/>
          <p:nvPr/>
        </p:nvSpPr>
        <p:spPr>
          <a:xfrm>
            <a:off x="3" y="700074"/>
            <a:ext cx="15936684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Titolo 1">
            <a:extLst>
              <a:ext uri="{FF2B5EF4-FFF2-40B4-BE49-F238E27FC236}">
                <a16:creationId xmlns:a16="http://schemas.microsoft.com/office/drawing/2014/main" id="{30BFE635-DD74-4BDD-9490-1E27CA53C5C1}"/>
              </a:ext>
            </a:extLst>
          </p:cNvPr>
          <p:cNvSpPr txBox="1">
            <a:spLocks/>
          </p:cNvSpPr>
          <p:nvPr/>
        </p:nvSpPr>
        <p:spPr>
          <a:xfrm>
            <a:off x="459241" y="684865"/>
            <a:ext cx="6725330" cy="12801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828800"/>
            <a:r>
              <a:rPr lang="it-IT" sz="7200" b="1" dirty="0">
                <a:solidFill>
                  <a:srgbClr val="102C7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FHP Timeline </a:t>
            </a:r>
          </a:p>
        </p:txBody>
      </p: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EFCF0CF3-B2DA-4D23-B101-276726314E6D}"/>
              </a:ext>
            </a:extLst>
          </p:cNvPr>
          <p:cNvCxnSpPr>
            <a:cxnSpLocks/>
          </p:cNvCxnSpPr>
          <p:nvPr/>
        </p:nvCxnSpPr>
        <p:spPr>
          <a:xfrm>
            <a:off x="6010088" y="4699029"/>
            <a:ext cx="543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diritto 26">
            <a:extLst>
              <a:ext uri="{FF2B5EF4-FFF2-40B4-BE49-F238E27FC236}">
                <a16:creationId xmlns:a16="http://schemas.microsoft.com/office/drawing/2014/main" id="{69221F34-89B3-4B7E-A61D-3D04AB391752}"/>
              </a:ext>
            </a:extLst>
          </p:cNvPr>
          <p:cNvCxnSpPr>
            <a:cxnSpLocks/>
          </p:cNvCxnSpPr>
          <p:nvPr/>
        </p:nvCxnSpPr>
        <p:spPr>
          <a:xfrm>
            <a:off x="12118234" y="7773561"/>
            <a:ext cx="558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35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20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ttangolo 41">
            <a:extLst>
              <a:ext uri="{FF2B5EF4-FFF2-40B4-BE49-F238E27FC236}">
                <a16:creationId xmlns:a16="http://schemas.microsoft.com/office/drawing/2014/main" id="{F8E7A5D9-A553-42A9-9399-87AB8F7A9A20}"/>
              </a:ext>
            </a:extLst>
          </p:cNvPr>
          <p:cNvSpPr/>
          <p:nvPr/>
        </p:nvSpPr>
        <p:spPr>
          <a:xfrm>
            <a:off x="3" y="700074"/>
            <a:ext cx="15936684" cy="1280160"/>
          </a:xfrm>
          <a:prstGeom prst="rect">
            <a:avLst/>
          </a:prstGeom>
          <a:solidFill>
            <a:srgbClr val="FAA938"/>
          </a:solidFill>
          <a:ln>
            <a:solidFill>
              <a:srgbClr val="FAA9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id="{AC2794C4-0A45-4043-9123-79015BF45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309" y="700074"/>
            <a:ext cx="4217437" cy="121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0796" tIns="50796" rIns="50796" bIns="50796" anchor="ctr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1pPr>
            <a:lvl2pPr marL="37931725" indent="-37474525"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2pPr>
            <a:lvl3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3pPr>
            <a:lvl4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4pPr>
            <a:lvl5pPr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pitchFamily="1" charset="0"/>
                <a:ea typeface="MS PGothic" panose="020B0600070205080204" pitchFamily="34" charset="-128"/>
                <a:sym typeface="Helvetica Neue" pitchFamily="1" charset="0"/>
              </a:defRPr>
            </a:lvl9pPr>
          </a:lstStyle>
          <a:p>
            <a:pPr algn="l" defTabSz="1828800" hangingPunct="1">
              <a:spcBef>
                <a:spcPct val="0"/>
              </a:spcBef>
              <a:defRPr/>
            </a:pPr>
            <a:r>
              <a:rPr lang="it-IT" sz="7200" kern="1200" dirty="0">
                <a:solidFill>
                  <a:srgbClr val="102C70"/>
                </a:solidFill>
                <a:latin typeface="+mn-lt"/>
                <a:cs typeface="Segoe UI" panose="020B0502040204020203" pitchFamily="34" charset="0"/>
              </a:rPr>
              <a:t>FHP Oggi</a:t>
            </a:r>
          </a:p>
        </p:txBody>
      </p:sp>
      <p:sp>
        <p:nvSpPr>
          <p:cNvPr id="10" name="Rettangolo">
            <a:extLst>
              <a:ext uri="{FF2B5EF4-FFF2-40B4-BE49-F238E27FC236}">
                <a16:creationId xmlns:a16="http://schemas.microsoft.com/office/drawing/2014/main" id="{93E0E999-BADC-4DE0-B17E-DFF22213DF66}"/>
              </a:ext>
            </a:extLst>
          </p:cNvPr>
          <p:cNvSpPr/>
          <p:nvPr/>
        </p:nvSpPr>
        <p:spPr>
          <a:xfrm>
            <a:off x="-13735" y="13060947"/>
            <a:ext cx="1774071" cy="690771"/>
          </a:xfrm>
          <a:prstGeom prst="rect">
            <a:avLst/>
          </a:prstGeom>
          <a:solidFill>
            <a:srgbClr val="FAA93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" name="Rettangolo">
            <a:extLst>
              <a:ext uri="{FF2B5EF4-FFF2-40B4-BE49-F238E27FC236}">
                <a16:creationId xmlns:a16="http://schemas.microsoft.com/office/drawing/2014/main" id="{EC94FCE6-4F1D-4695-AE9E-19FCFAB7BAC3}"/>
              </a:ext>
            </a:extLst>
          </p:cNvPr>
          <p:cNvSpPr/>
          <p:nvPr/>
        </p:nvSpPr>
        <p:spPr>
          <a:xfrm>
            <a:off x="1678996" y="13060947"/>
            <a:ext cx="20300413" cy="690771"/>
          </a:xfrm>
          <a:prstGeom prst="rect">
            <a:avLst/>
          </a:prstGeom>
          <a:solidFill>
            <a:srgbClr val="012D7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2" name="Immagine" descr="Immagine">
            <a:extLst>
              <a:ext uri="{FF2B5EF4-FFF2-40B4-BE49-F238E27FC236}">
                <a16:creationId xmlns:a16="http://schemas.microsoft.com/office/drawing/2014/main" id="{642C0F86-E6D4-47CD-8B0E-CDAE511B2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78" y="12115578"/>
            <a:ext cx="869752" cy="1420044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CARRARA • CHIOGGIA • LIVORNO • MONFALCONE • VENEZIA">
            <a:extLst>
              <a:ext uri="{FF2B5EF4-FFF2-40B4-BE49-F238E27FC236}">
                <a16:creationId xmlns:a16="http://schemas.microsoft.com/office/drawing/2014/main" id="{734C6346-F20E-4E76-A36C-A8F0BEC0D001}"/>
              </a:ext>
            </a:extLst>
          </p:cNvPr>
          <p:cNvSpPr txBox="1"/>
          <p:nvPr/>
        </p:nvSpPr>
        <p:spPr>
          <a:xfrm>
            <a:off x="4204071" y="13231201"/>
            <a:ext cx="15975857" cy="3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200" spc="74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dirty="0"/>
              <a:t>CARRARA • LIVORNO • MONFALCONE • VENEZIA</a:t>
            </a:r>
          </a:p>
        </p:txBody>
      </p:sp>
      <p:sp>
        <p:nvSpPr>
          <p:cNvPr id="14" name="Numero diapositiva">
            <a:extLst>
              <a:ext uri="{FF2B5EF4-FFF2-40B4-BE49-F238E27FC236}">
                <a16:creationId xmlns:a16="http://schemas.microsoft.com/office/drawing/2014/main" id="{8F543A7D-217C-4693-9C7D-862E6DC05921}"/>
              </a:ext>
            </a:extLst>
          </p:cNvPr>
          <p:cNvSpPr txBox="1">
            <a:spLocks/>
          </p:cNvSpPr>
          <p:nvPr/>
        </p:nvSpPr>
        <p:spPr>
          <a:xfrm>
            <a:off x="21236473" y="13255322"/>
            <a:ext cx="374951" cy="328934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fld id="{86CB4B4D-7CA3-9044-876B-883B54F8677D}" type="slidenum">
              <a:rPr lang="it-IT" smtClean="0"/>
              <a:pPr/>
              <a:t>9</a:t>
            </a:fld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E106AB7-C401-4EE3-9964-6FA531E7BDE2}"/>
              </a:ext>
            </a:extLst>
          </p:cNvPr>
          <p:cNvSpPr txBox="1"/>
          <p:nvPr/>
        </p:nvSpPr>
        <p:spPr>
          <a:xfrm>
            <a:off x="2787028" y="11338644"/>
            <a:ext cx="18084348" cy="1323439"/>
          </a:xfrm>
          <a:prstGeom prst="rect">
            <a:avLst/>
          </a:prstGeom>
          <a:noFill/>
          <a:ln>
            <a:solidFill>
              <a:srgbClr val="102C70"/>
            </a:solidFill>
          </a:ln>
        </p:spPr>
        <p:txBody>
          <a:bodyPr wrap="square">
            <a:spAutoFit/>
          </a:bodyPr>
          <a:lstStyle/>
          <a:p>
            <a:pPr defTabSz="1828800">
              <a:defRPr/>
            </a:pPr>
            <a:r>
              <a:rPr lang="it-IT" sz="4000" b="1" dirty="0">
                <a:solidFill>
                  <a:srgbClr val="102C70"/>
                </a:solidFill>
                <a:cs typeface="Segoe UI" panose="020B0502040204020203" pitchFamily="34" charset="0"/>
              </a:rPr>
              <a:t>Opportunità di costruire un campione nazionale integrato, in linea con quanto avviene nei maggiori paesi europei</a:t>
            </a: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EF77C1CD-3151-4E67-A33D-191509C587B4}"/>
              </a:ext>
            </a:extLst>
          </p:cNvPr>
          <p:cNvGrpSpPr/>
          <p:nvPr/>
        </p:nvGrpSpPr>
        <p:grpSpPr>
          <a:xfrm>
            <a:off x="8667224" y="2440272"/>
            <a:ext cx="7082849" cy="792000"/>
            <a:chOff x="819300" y="3203636"/>
            <a:chExt cx="7082849" cy="792000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63498269-1917-4EC8-B8BB-6BC0474E7A15}"/>
                </a:ext>
              </a:extLst>
            </p:cNvPr>
            <p:cNvSpPr/>
            <p:nvPr/>
          </p:nvSpPr>
          <p:spPr>
            <a:xfrm>
              <a:off x="1215300" y="3255269"/>
              <a:ext cx="668684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Ovale 19">
              <a:extLst>
                <a:ext uri="{FF2B5EF4-FFF2-40B4-BE49-F238E27FC236}">
                  <a16:creationId xmlns:a16="http://schemas.microsoft.com/office/drawing/2014/main" id="{2EC03A0A-D1E8-4EE7-A7F9-799C4250D612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DF570777-62F5-4F76-B61E-1F9F30FD5E81}"/>
              </a:ext>
            </a:extLst>
          </p:cNvPr>
          <p:cNvSpPr txBox="1"/>
          <p:nvPr/>
        </p:nvSpPr>
        <p:spPr>
          <a:xfrm>
            <a:off x="9855224" y="2508145"/>
            <a:ext cx="42920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000" dirty="0">
                <a:solidFill>
                  <a:schemeClr val="bg1"/>
                </a:solidFill>
              </a:rPr>
              <a:t>8 Terminal portuali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A001DBF1-2009-4AC0-9B6A-1B9FC2CB793B}"/>
              </a:ext>
            </a:extLst>
          </p:cNvPr>
          <p:cNvGrpSpPr/>
          <p:nvPr/>
        </p:nvGrpSpPr>
        <p:grpSpPr>
          <a:xfrm>
            <a:off x="8667224" y="4023518"/>
            <a:ext cx="7082849" cy="792000"/>
            <a:chOff x="819300" y="3203636"/>
            <a:chExt cx="7082849" cy="792000"/>
          </a:xfrm>
        </p:grpSpPr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3BAB158C-8C67-4D70-9BB0-6EFE295F345A}"/>
                </a:ext>
              </a:extLst>
            </p:cNvPr>
            <p:cNvSpPr/>
            <p:nvPr/>
          </p:nvSpPr>
          <p:spPr>
            <a:xfrm>
              <a:off x="1215300" y="3255269"/>
              <a:ext cx="668684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Ovale 24">
              <a:extLst>
                <a:ext uri="{FF2B5EF4-FFF2-40B4-BE49-F238E27FC236}">
                  <a16:creationId xmlns:a16="http://schemas.microsoft.com/office/drawing/2014/main" id="{B6AF8884-D899-4B43-9A4D-FC1EC8B94F21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99B1DEF7-EC48-478E-BAEF-8CF816FE4BA5}"/>
              </a:ext>
            </a:extLst>
          </p:cNvPr>
          <p:cNvSpPr txBox="1"/>
          <p:nvPr/>
        </p:nvSpPr>
        <p:spPr>
          <a:xfrm>
            <a:off x="9925207" y="4094718"/>
            <a:ext cx="27893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 hangingPunct="1">
              <a:spcAft>
                <a:spcPct val="20000"/>
              </a:spcAft>
              <a:defRPr/>
            </a:pPr>
            <a:r>
              <a:rPr lang="it-IT" altLang="fr-FR" sz="4000" dirty="0">
                <a:solidFill>
                  <a:schemeClr val="bg1"/>
                </a:solidFill>
                <a:cs typeface="Segoe UI" panose="020B0502040204020203" pitchFamily="34" charset="0"/>
              </a:rPr>
              <a:t>13 società</a:t>
            </a:r>
          </a:p>
        </p:txBody>
      </p:sp>
      <p:grpSp>
        <p:nvGrpSpPr>
          <p:cNvPr id="27" name="Gruppo 26">
            <a:extLst>
              <a:ext uri="{FF2B5EF4-FFF2-40B4-BE49-F238E27FC236}">
                <a16:creationId xmlns:a16="http://schemas.microsoft.com/office/drawing/2014/main" id="{FE0E7DE6-C12A-46DB-A114-64416CE1ACBF}"/>
              </a:ext>
            </a:extLst>
          </p:cNvPr>
          <p:cNvGrpSpPr/>
          <p:nvPr/>
        </p:nvGrpSpPr>
        <p:grpSpPr>
          <a:xfrm>
            <a:off x="8667224" y="5501958"/>
            <a:ext cx="7082849" cy="792000"/>
            <a:chOff x="819300" y="3203636"/>
            <a:chExt cx="7082849" cy="792000"/>
          </a:xfrm>
        </p:grpSpPr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8067F1A1-4CF1-488B-84B9-F859FC5A56E4}"/>
                </a:ext>
              </a:extLst>
            </p:cNvPr>
            <p:cNvSpPr/>
            <p:nvPr/>
          </p:nvSpPr>
          <p:spPr>
            <a:xfrm>
              <a:off x="1215300" y="3255269"/>
              <a:ext cx="668684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Ovale 28">
              <a:extLst>
                <a:ext uri="{FF2B5EF4-FFF2-40B4-BE49-F238E27FC236}">
                  <a16:creationId xmlns:a16="http://schemas.microsoft.com/office/drawing/2014/main" id="{5A7586DF-FCA4-49A0-9C0A-522CB21346CE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A9A85836-A80A-42DA-8033-C99374261287}"/>
              </a:ext>
            </a:extLst>
          </p:cNvPr>
          <p:cNvSpPr txBox="1"/>
          <p:nvPr/>
        </p:nvSpPr>
        <p:spPr>
          <a:xfrm>
            <a:off x="9925207" y="5545786"/>
            <a:ext cx="58948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 hangingPunct="1">
              <a:spcAft>
                <a:spcPct val="20000"/>
              </a:spcAft>
              <a:defRPr/>
            </a:pPr>
            <a:r>
              <a:rPr lang="it-IT" altLang="fr-FR" sz="4000" dirty="0">
                <a:solidFill>
                  <a:schemeClr val="bg1"/>
                </a:solidFill>
                <a:cs typeface="Segoe UI" panose="020B0502040204020203" pitchFamily="34" charset="0"/>
              </a:rPr>
              <a:t>Oltre 500 dipendenti</a:t>
            </a:r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C2ECA684-B604-4E5F-915E-6C04FDDBD551}"/>
              </a:ext>
            </a:extLst>
          </p:cNvPr>
          <p:cNvGrpSpPr/>
          <p:nvPr/>
        </p:nvGrpSpPr>
        <p:grpSpPr>
          <a:xfrm>
            <a:off x="8667224" y="6891742"/>
            <a:ext cx="7082849" cy="792000"/>
            <a:chOff x="819300" y="3203636"/>
            <a:chExt cx="7082849" cy="792000"/>
          </a:xfrm>
        </p:grpSpPr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3BF7C671-429D-4242-AEA9-82FDD0809668}"/>
                </a:ext>
              </a:extLst>
            </p:cNvPr>
            <p:cNvSpPr/>
            <p:nvPr/>
          </p:nvSpPr>
          <p:spPr>
            <a:xfrm>
              <a:off x="1215300" y="3255269"/>
              <a:ext cx="668684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Ovale 31">
              <a:extLst>
                <a:ext uri="{FF2B5EF4-FFF2-40B4-BE49-F238E27FC236}">
                  <a16:creationId xmlns:a16="http://schemas.microsoft.com/office/drawing/2014/main" id="{9BD24BD5-5984-4C1A-B13B-1CE41739C5F4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3" name="Gruppo 32">
            <a:extLst>
              <a:ext uri="{FF2B5EF4-FFF2-40B4-BE49-F238E27FC236}">
                <a16:creationId xmlns:a16="http://schemas.microsoft.com/office/drawing/2014/main" id="{7D428B63-8B1F-4D06-A588-B486562C1F3C}"/>
              </a:ext>
            </a:extLst>
          </p:cNvPr>
          <p:cNvGrpSpPr/>
          <p:nvPr/>
        </p:nvGrpSpPr>
        <p:grpSpPr>
          <a:xfrm>
            <a:off x="8667224" y="8474988"/>
            <a:ext cx="7082849" cy="792000"/>
            <a:chOff x="819300" y="3203636"/>
            <a:chExt cx="7082849" cy="792000"/>
          </a:xfrm>
        </p:grpSpPr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6AA1F865-693C-4DB1-846D-CF6AF4F541F1}"/>
                </a:ext>
              </a:extLst>
            </p:cNvPr>
            <p:cNvSpPr/>
            <p:nvPr/>
          </p:nvSpPr>
          <p:spPr>
            <a:xfrm>
              <a:off x="1215300" y="3255269"/>
              <a:ext cx="668684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6" name="Ovale 35">
              <a:extLst>
                <a:ext uri="{FF2B5EF4-FFF2-40B4-BE49-F238E27FC236}">
                  <a16:creationId xmlns:a16="http://schemas.microsoft.com/office/drawing/2014/main" id="{785C398B-436F-4F37-92B3-06DA5CA315E2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7" name="Gruppo 36">
            <a:extLst>
              <a:ext uri="{FF2B5EF4-FFF2-40B4-BE49-F238E27FC236}">
                <a16:creationId xmlns:a16="http://schemas.microsoft.com/office/drawing/2014/main" id="{0DE6C43E-FE4D-4705-A644-5FD58D9A9A78}"/>
              </a:ext>
            </a:extLst>
          </p:cNvPr>
          <p:cNvGrpSpPr/>
          <p:nvPr/>
        </p:nvGrpSpPr>
        <p:grpSpPr>
          <a:xfrm>
            <a:off x="8667224" y="9953428"/>
            <a:ext cx="7082849" cy="792000"/>
            <a:chOff x="819300" y="3203636"/>
            <a:chExt cx="7082849" cy="792000"/>
          </a:xfrm>
        </p:grpSpPr>
        <p:sp>
          <p:nvSpPr>
            <p:cNvPr id="38" name="Rettangolo 37">
              <a:extLst>
                <a:ext uri="{FF2B5EF4-FFF2-40B4-BE49-F238E27FC236}">
                  <a16:creationId xmlns:a16="http://schemas.microsoft.com/office/drawing/2014/main" id="{FB260271-EEB2-44C3-818C-7EECECCFF9E3}"/>
                </a:ext>
              </a:extLst>
            </p:cNvPr>
            <p:cNvSpPr/>
            <p:nvPr/>
          </p:nvSpPr>
          <p:spPr>
            <a:xfrm>
              <a:off x="1215300" y="3255269"/>
              <a:ext cx="6686849" cy="740367"/>
            </a:xfrm>
            <a:prstGeom prst="rect">
              <a:avLst/>
            </a:prstGeom>
            <a:solidFill>
              <a:srgbClr val="102C70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9" name="Ovale 38">
              <a:extLst>
                <a:ext uri="{FF2B5EF4-FFF2-40B4-BE49-F238E27FC236}">
                  <a16:creationId xmlns:a16="http://schemas.microsoft.com/office/drawing/2014/main" id="{32EB6E65-A482-48C4-8DC1-ADF5428B9B98}"/>
                </a:ext>
              </a:extLst>
            </p:cNvPr>
            <p:cNvSpPr/>
            <p:nvPr/>
          </p:nvSpPr>
          <p:spPr>
            <a:xfrm>
              <a:off x="819300" y="3203636"/>
              <a:ext cx="792000" cy="792000"/>
            </a:xfrm>
            <a:prstGeom prst="ellipse">
              <a:avLst/>
            </a:prstGeom>
            <a:solidFill>
              <a:srgbClr val="FAA938"/>
            </a:solidFill>
            <a:ln>
              <a:solidFill>
                <a:srgbClr val="102C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8FC3FA0-DD41-497E-B6C4-F59602399687}"/>
              </a:ext>
            </a:extLst>
          </p:cNvPr>
          <p:cNvSpPr txBox="1"/>
          <p:nvPr/>
        </p:nvSpPr>
        <p:spPr>
          <a:xfrm>
            <a:off x="9925207" y="6965133"/>
            <a:ext cx="57429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828800" hangingPunct="1">
              <a:spcAft>
                <a:spcPct val="20000"/>
              </a:spcAft>
              <a:defRPr/>
            </a:pPr>
            <a:r>
              <a:rPr lang="it-IT" altLang="fr-FR" sz="4000" dirty="0">
                <a:solidFill>
                  <a:schemeClr val="bg1"/>
                </a:solidFill>
                <a:cs typeface="Segoe UI" panose="020B0502040204020203" pitchFamily="34" charset="0"/>
              </a:rPr>
              <a:t>9,5 milioni t*                  </a:t>
            </a:r>
            <a:r>
              <a:rPr lang="it-IT" altLang="fr-FR" sz="2400" dirty="0">
                <a:solidFill>
                  <a:schemeClr val="bg1"/>
                </a:solidFill>
                <a:cs typeface="Segoe UI" panose="020B0502040204020203" pitchFamily="34" charset="0"/>
              </a:rPr>
              <a:t>*2021</a:t>
            </a:r>
            <a:endParaRPr lang="it-IT" altLang="fr-FR" sz="40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2559EFE2-D500-4947-B848-5067016CF38F}"/>
              </a:ext>
            </a:extLst>
          </p:cNvPr>
          <p:cNvSpPr txBox="1"/>
          <p:nvPr/>
        </p:nvSpPr>
        <p:spPr>
          <a:xfrm>
            <a:off x="9925207" y="8528298"/>
            <a:ext cx="604157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 hangingPunct="1">
              <a:spcAft>
                <a:spcPct val="20000"/>
              </a:spcAft>
              <a:defRPr/>
            </a:pPr>
            <a:r>
              <a:rPr lang="it-IT" altLang="fr-FR" sz="4000" dirty="0">
                <a:solidFill>
                  <a:schemeClr val="bg1"/>
                </a:solidFill>
                <a:cs typeface="Segoe UI" panose="020B0502040204020203" pitchFamily="34" charset="0"/>
              </a:rPr>
              <a:t>&gt; 100 milioni di fatturato</a:t>
            </a:r>
          </a:p>
        </p:txBody>
      </p:sp>
      <p:sp>
        <p:nvSpPr>
          <p:cNvPr id="34" name="Rectangle 17">
            <a:extLst>
              <a:ext uri="{FF2B5EF4-FFF2-40B4-BE49-F238E27FC236}">
                <a16:creationId xmlns:a16="http://schemas.microsoft.com/office/drawing/2014/main" id="{95DEBDC1-BC18-4A2B-96DF-F0E1EA3A72A9}"/>
              </a:ext>
            </a:extLst>
          </p:cNvPr>
          <p:cNvSpPr/>
          <p:nvPr/>
        </p:nvSpPr>
        <p:spPr>
          <a:xfrm>
            <a:off x="9925207" y="9834239"/>
            <a:ext cx="4425274" cy="1012237"/>
          </a:xfrm>
          <a:prstGeom prst="rect">
            <a:avLst/>
          </a:prstGeom>
          <a:noFill/>
          <a:ln w="12700" cap="flat" cmpd="sng" algn="ctr">
            <a:noFill/>
            <a:prstDash val="sysDot"/>
            <a:miter lim="800000"/>
          </a:ln>
          <a:effectLst/>
        </p:spPr>
        <p:txBody>
          <a:bodyPr anchor="ctr"/>
          <a:lstStyle/>
          <a:p>
            <a:pPr algn="just" defTabSz="1828800" hangingPunct="1">
              <a:spcAft>
                <a:spcPct val="20000"/>
              </a:spcAft>
              <a:defRPr/>
            </a:pPr>
            <a:r>
              <a:rPr lang="it-IT" altLang="fr-FR" sz="4000" dirty="0">
                <a:solidFill>
                  <a:schemeClr val="bg1"/>
                </a:solidFill>
                <a:cs typeface="Segoe UI" panose="020B0502040204020203" pitchFamily="34" charset="0"/>
              </a:rPr>
              <a:t>18% di mercato</a:t>
            </a:r>
          </a:p>
        </p:txBody>
      </p:sp>
    </p:spTree>
    <p:extLst>
      <p:ext uri="{BB962C8B-B14F-4D97-AF65-F5344CB8AC3E}">
        <p14:creationId xmlns:p14="http://schemas.microsoft.com/office/powerpoint/2010/main" val="352426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/>
      <p:bldP spid="22" grpId="0"/>
      <p:bldP spid="26" grpId="0"/>
      <p:bldP spid="40" grpId="0"/>
      <p:bldP spid="41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0"/>
</p:tagLst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2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</TotalTime>
  <Words>1573</Words>
  <Application>Microsoft Office PowerPoint</Application>
  <PresentationFormat>Personalizzato</PresentationFormat>
  <Paragraphs>358</Paragraphs>
  <Slides>20</Slides>
  <Notes>1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4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36" baseType="lpstr">
      <vt:lpstr>Arial</vt:lpstr>
      <vt:lpstr>Calibri</vt:lpstr>
      <vt:lpstr>Calibri Light</vt:lpstr>
      <vt:lpstr>Helvetica</vt:lpstr>
      <vt:lpstr>Helvetica Neue</vt:lpstr>
      <vt:lpstr>Helvetica Neue Medium</vt:lpstr>
      <vt:lpstr>Segoe UI</vt:lpstr>
      <vt:lpstr>Segoe UI Light</vt:lpstr>
      <vt:lpstr>Tahoma</vt:lpstr>
      <vt:lpstr>Times New Roman</vt:lpstr>
      <vt:lpstr>Wingdings</vt:lpstr>
      <vt:lpstr>21_BasicWhite</vt:lpstr>
      <vt:lpstr>2_Personalizza struttura</vt:lpstr>
      <vt:lpstr>1_Personalizza struttura</vt:lpstr>
      <vt:lpstr>22_BasicWhite</vt:lpstr>
      <vt:lpstr>Diapositiva think-cell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Becce</dc:creator>
  <cp:lastModifiedBy>Giulia Masciullo</cp:lastModifiedBy>
  <cp:revision>108</cp:revision>
  <dcterms:modified xsi:type="dcterms:W3CDTF">2022-03-02T10:36:12Z</dcterms:modified>
</cp:coreProperties>
</file>